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8" r:id="rId5"/>
    <p:sldId id="267" r:id="rId6"/>
    <p:sldId id="268" r:id="rId7"/>
    <p:sldId id="269" r:id="rId8"/>
    <p:sldId id="272" r:id="rId9"/>
    <p:sldId id="273" r:id="rId10"/>
    <p:sldId id="274" r:id="rId11"/>
    <p:sldId id="275" r:id="rId12"/>
    <p:sldId id="276" r:id="rId13"/>
    <p:sldId id="277" r:id="rId14"/>
    <p:sldId id="278" r:id="rId15"/>
    <p:sldId id="279" r:id="rId16"/>
    <p:sldId id="284" r:id="rId17"/>
    <p:sldId id="280" r:id="rId18"/>
    <p:sldId id="281" r:id="rId19"/>
    <p:sldId id="282" r:id="rId20"/>
    <p:sldId id="270" r:id="rId21"/>
    <p:sldId id="271"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30.10.2023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30.10.2023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30.10.2023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30.10.2023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30.10.2023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30.10.2023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30.10.2023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30.10.2023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30.10.2023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30.10.2023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30.10.2023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30.10.2023</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2.wav"/><Relationship Id="rId1" Type="http://schemas.microsoft.com/office/2007/relationships/media" Target="../media/media2.wav"/><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67544" y="332657"/>
            <a:ext cx="8352928" cy="1008111"/>
          </a:xfrm>
        </p:spPr>
        <p:txBody>
          <a:bodyPr>
            <a:normAutofit/>
          </a:bodyPr>
          <a:lstStyle/>
          <a:p>
            <a:r>
              <a:rPr lang="tr-TR" sz="2400" dirty="0" smtClean="0">
                <a:solidFill>
                  <a:srgbClr val="FF0000"/>
                </a:solidFill>
              </a:rPr>
              <a:t>5.HAFTA</a:t>
            </a:r>
            <a:r>
              <a:rPr lang="tr-TR" sz="2400" dirty="0">
                <a:solidFill>
                  <a:srgbClr val="FF0000"/>
                </a:solidFill>
              </a:rPr>
              <a:t/>
            </a:r>
            <a:br>
              <a:rPr lang="tr-TR" sz="2400" dirty="0">
                <a:solidFill>
                  <a:srgbClr val="FF0000"/>
                </a:solidFill>
              </a:rPr>
            </a:br>
            <a:r>
              <a:rPr lang="tr-TR" sz="2400" dirty="0" smtClean="0">
                <a:solidFill>
                  <a:srgbClr val="FF0000"/>
                </a:solidFill>
              </a:rPr>
              <a:t>Menü ve Fiyatlandırma</a:t>
            </a:r>
            <a:endParaRPr lang="tr-TR" sz="2400" dirty="0">
              <a:solidFill>
                <a:srgbClr val="FF0000"/>
              </a:solidFill>
            </a:endParaRPr>
          </a:p>
        </p:txBody>
      </p:sp>
      <p:sp>
        <p:nvSpPr>
          <p:cNvPr id="3" name="Alt Başlık 2"/>
          <p:cNvSpPr>
            <a:spLocks noGrp="1"/>
          </p:cNvSpPr>
          <p:nvPr>
            <p:ph type="subTitle" idx="1"/>
          </p:nvPr>
        </p:nvSpPr>
        <p:spPr>
          <a:xfrm>
            <a:off x="467544" y="1340768"/>
            <a:ext cx="8352928" cy="5112568"/>
          </a:xfrm>
        </p:spPr>
        <p:txBody>
          <a:bodyPr/>
          <a:lstStyle/>
          <a:p>
            <a:pPr algn="l"/>
            <a:r>
              <a:rPr lang="tr-TR" sz="2000" u="sng" dirty="0">
                <a:solidFill>
                  <a:srgbClr val="C00000"/>
                </a:solidFill>
              </a:rPr>
              <a:t>Fiyatlama kavramı</a:t>
            </a:r>
          </a:p>
          <a:p>
            <a:pPr algn="l"/>
            <a:r>
              <a:rPr lang="tr-TR" sz="2000" dirty="0">
                <a:solidFill>
                  <a:srgbClr val="C00000"/>
                </a:solidFill>
              </a:rPr>
              <a:t>Fiyat: </a:t>
            </a:r>
            <a:r>
              <a:rPr lang="tr-TR" sz="2000" dirty="0">
                <a:solidFill>
                  <a:schemeClr val="tx1"/>
                </a:solidFill>
              </a:rPr>
              <a:t>Alım veya satımda bir şeyin para karşılığındaki değeri, eder, paha. </a:t>
            </a:r>
          </a:p>
          <a:p>
            <a:pPr algn="l"/>
            <a:r>
              <a:rPr lang="tr-TR" sz="2000" dirty="0">
                <a:solidFill>
                  <a:srgbClr val="C00000"/>
                </a:solidFill>
              </a:rPr>
              <a:t>Fayda: </a:t>
            </a:r>
            <a:r>
              <a:rPr lang="tr-TR" sz="2000" dirty="0">
                <a:solidFill>
                  <a:schemeClr val="tx1"/>
                </a:solidFill>
              </a:rPr>
              <a:t>Birey isteklerini tatmin etme yeteneği olan </a:t>
            </a:r>
            <a:r>
              <a:rPr lang="tr-TR" sz="2000" dirty="0" smtClean="0">
                <a:solidFill>
                  <a:schemeClr val="tx1"/>
                </a:solidFill>
              </a:rPr>
              <a:t> </a:t>
            </a:r>
            <a:r>
              <a:rPr lang="tr-TR" sz="2000" dirty="0">
                <a:solidFill>
                  <a:schemeClr val="tx1"/>
                </a:solidFill>
              </a:rPr>
              <a:t>varlıkları ifade eder</a:t>
            </a:r>
            <a:r>
              <a:rPr lang="tr-TR" sz="2000" dirty="0" smtClean="0">
                <a:solidFill>
                  <a:schemeClr val="tx1"/>
                </a:solidFill>
              </a:rPr>
              <a:t>.</a:t>
            </a:r>
            <a:endParaRPr lang="tr-TR" sz="2000" dirty="0">
              <a:solidFill>
                <a:schemeClr val="tx1"/>
              </a:solidFill>
            </a:endParaRPr>
          </a:p>
          <a:p>
            <a:pPr algn="l"/>
            <a:r>
              <a:rPr lang="tr-TR" sz="2000" dirty="0">
                <a:solidFill>
                  <a:srgbClr val="C00000"/>
                </a:solidFill>
              </a:rPr>
              <a:t>Değer: </a:t>
            </a:r>
            <a:r>
              <a:rPr lang="tr-TR" sz="2000" dirty="0">
                <a:solidFill>
                  <a:schemeClr val="tx1"/>
                </a:solidFill>
              </a:rPr>
              <a:t>Bir ürünün kıymetinin kalitatif ölçüsüdür</a:t>
            </a:r>
            <a:r>
              <a:rPr lang="tr-TR" sz="2000" dirty="0" smtClean="0">
                <a:solidFill>
                  <a:schemeClr val="tx1"/>
                </a:solidFill>
              </a:rPr>
              <a:t>.</a:t>
            </a:r>
            <a:endParaRPr lang="tr-TR" sz="2000" dirty="0">
              <a:solidFill>
                <a:schemeClr val="tx1"/>
              </a:solidFill>
            </a:endParaRPr>
          </a:p>
          <a:p>
            <a:r>
              <a:rPr lang="tr-TR" sz="2000" dirty="0" smtClean="0">
                <a:solidFill>
                  <a:srgbClr val="C00000"/>
                </a:solidFill>
              </a:rPr>
              <a:t>Fiyatın tanımlanmasına ilişkin süreç</a:t>
            </a:r>
            <a:endParaRPr lang="tr-TR" sz="2000" dirty="0">
              <a:solidFill>
                <a:srgbClr val="C00000"/>
              </a:solidFill>
            </a:endParaRPr>
          </a:p>
        </p:txBody>
      </p:sp>
      <p:sp>
        <p:nvSpPr>
          <p:cNvPr id="5" name="Aşağı Ok 4"/>
          <p:cNvSpPr/>
          <p:nvPr/>
        </p:nvSpPr>
        <p:spPr>
          <a:xfrm>
            <a:off x="4067944" y="3284984"/>
            <a:ext cx="1440160" cy="576064"/>
          </a:xfrm>
          <a:prstGeom prst="downArrow">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tr-TR" sz="1400" dirty="0" smtClean="0"/>
              <a:t>Fayda</a:t>
            </a:r>
            <a:endParaRPr lang="tr-TR" sz="1400" dirty="0"/>
          </a:p>
        </p:txBody>
      </p:sp>
      <p:sp>
        <p:nvSpPr>
          <p:cNvPr id="6" name="Aşağı Ok 5"/>
          <p:cNvSpPr/>
          <p:nvPr/>
        </p:nvSpPr>
        <p:spPr>
          <a:xfrm>
            <a:off x="4151260" y="4365104"/>
            <a:ext cx="1356844" cy="57606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tr-TR" sz="1400" dirty="0" smtClean="0"/>
              <a:t>Değer</a:t>
            </a:r>
            <a:endParaRPr lang="tr-TR" sz="1400" dirty="0"/>
          </a:p>
        </p:txBody>
      </p:sp>
      <p:sp>
        <p:nvSpPr>
          <p:cNvPr id="7" name="Aşağı Ok 6"/>
          <p:cNvSpPr/>
          <p:nvPr/>
        </p:nvSpPr>
        <p:spPr>
          <a:xfrm>
            <a:off x="4251731" y="5369141"/>
            <a:ext cx="1256371" cy="576064"/>
          </a:xfrm>
          <a:prstGeom prst="down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sz="1400" dirty="0" smtClean="0"/>
              <a:t>Fiyat</a:t>
            </a:r>
            <a:endParaRPr lang="tr-TR" sz="1400" dirty="0"/>
          </a:p>
        </p:txBody>
      </p:sp>
      <p:sp>
        <p:nvSpPr>
          <p:cNvPr id="8" name="Metin kutusu 7"/>
          <p:cNvSpPr txBox="1"/>
          <p:nvPr/>
        </p:nvSpPr>
        <p:spPr>
          <a:xfrm>
            <a:off x="4067944" y="3861048"/>
            <a:ext cx="1440160" cy="307777"/>
          </a:xfrm>
          <a:prstGeom prst="rect">
            <a:avLst/>
          </a:prstGeom>
          <a:noFill/>
        </p:spPr>
        <p:txBody>
          <a:bodyPr wrap="square" rtlCol="0">
            <a:spAutoFit/>
          </a:bodyPr>
          <a:lstStyle/>
          <a:p>
            <a:pPr algn="ctr"/>
            <a:r>
              <a:rPr lang="tr-TR" sz="1400" b="1" dirty="0" smtClean="0"/>
              <a:t>Yaratım süreci</a:t>
            </a:r>
            <a:endParaRPr lang="tr-TR" sz="1400" b="1" dirty="0"/>
          </a:p>
        </p:txBody>
      </p:sp>
      <p:sp>
        <p:nvSpPr>
          <p:cNvPr id="9" name="Metin kutusu 8"/>
          <p:cNvSpPr txBox="1"/>
          <p:nvPr/>
        </p:nvSpPr>
        <p:spPr>
          <a:xfrm>
            <a:off x="4251731" y="4941168"/>
            <a:ext cx="1256373" cy="307777"/>
          </a:xfrm>
          <a:prstGeom prst="rect">
            <a:avLst/>
          </a:prstGeom>
          <a:noFill/>
        </p:spPr>
        <p:txBody>
          <a:bodyPr wrap="square" rtlCol="0">
            <a:spAutoFit/>
          </a:bodyPr>
          <a:lstStyle/>
          <a:p>
            <a:pPr algn="ctr"/>
            <a:r>
              <a:rPr lang="tr-TR" sz="1400" b="1" dirty="0" smtClean="0"/>
              <a:t>Ölçüm süreci</a:t>
            </a:r>
            <a:endParaRPr lang="tr-TR" sz="1400" b="1" dirty="0"/>
          </a:p>
        </p:txBody>
      </p:sp>
    </p:spTree>
    <p:extLst>
      <p:ext uri="{BB962C8B-B14F-4D97-AF65-F5344CB8AC3E}">
        <p14:creationId xmlns:p14="http://schemas.microsoft.com/office/powerpoint/2010/main" val="17304657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404664"/>
            <a:ext cx="8568952" cy="6264696"/>
          </a:xfrm>
        </p:spPr>
        <p:txBody>
          <a:bodyPr>
            <a:normAutofit fontScale="92500" lnSpcReduction="20000"/>
          </a:bodyPr>
          <a:lstStyle/>
          <a:p>
            <a:pPr marL="0" indent="0">
              <a:buNone/>
            </a:pPr>
            <a:r>
              <a:rPr lang="tr-TR" b="1" u="sng" dirty="0" smtClean="0">
                <a:solidFill>
                  <a:srgbClr val="FF0000"/>
                </a:solidFill>
              </a:rPr>
              <a:t>2-Katkı payı fiyatlandırma yöntemi</a:t>
            </a:r>
          </a:p>
          <a:p>
            <a:pPr marL="0" indent="0">
              <a:buNone/>
            </a:pPr>
            <a:r>
              <a:rPr lang="tr-TR" dirty="0" smtClean="0"/>
              <a:t>Katkı payı , bir yiyeceğin satış fiyatından ,o yiyeceğin maliyeti çıkarılarak elde edilir.</a:t>
            </a:r>
          </a:p>
          <a:p>
            <a:pPr marL="0" indent="0">
              <a:buNone/>
            </a:pPr>
            <a:r>
              <a:rPr lang="tr-TR" dirty="0" smtClean="0"/>
              <a:t>Örnek,</a:t>
            </a:r>
          </a:p>
          <a:p>
            <a:pPr marL="0" indent="0">
              <a:buNone/>
            </a:pPr>
            <a:r>
              <a:rPr lang="tr-TR" dirty="0" smtClean="0"/>
              <a:t>Yiyecek dışı maliyetler 300 TL</a:t>
            </a:r>
          </a:p>
          <a:p>
            <a:pPr marL="0" indent="0">
              <a:buNone/>
            </a:pPr>
            <a:r>
              <a:rPr lang="tr-TR" dirty="0" smtClean="0"/>
              <a:t>İstenen kar 500 TL</a:t>
            </a:r>
          </a:p>
          <a:p>
            <a:pPr marL="0" indent="0">
              <a:buNone/>
            </a:pPr>
            <a:r>
              <a:rPr lang="tr-TR" dirty="0" smtClean="0"/>
              <a:t>Müşteri sayısı 5</a:t>
            </a:r>
          </a:p>
          <a:p>
            <a:pPr marL="0" indent="0">
              <a:buNone/>
            </a:pPr>
            <a:r>
              <a:rPr lang="tr-TR" dirty="0" smtClean="0"/>
              <a:t>Yiyeceğin standart maliyeti 200 TL ise</a:t>
            </a:r>
          </a:p>
          <a:p>
            <a:pPr marL="0" indent="0">
              <a:buNone/>
            </a:pPr>
            <a:r>
              <a:rPr lang="tr-TR" dirty="0" smtClean="0"/>
              <a:t>(Yiyecek dışı </a:t>
            </a:r>
            <a:r>
              <a:rPr lang="tr-TR" dirty="0" err="1" smtClean="0"/>
              <a:t>maliyetler+kar</a:t>
            </a:r>
            <a:r>
              <a:rPr lang="tr-TR" dirty="0" smtClean="0"/>
              <a:t>)/beklenen müşteri sayısı=Müşteri başına ortalama katkı payı</a:t>
            </a:r>
          </a:p>
          <a:p>
            <a:pPr marL="0" indent="0">
              <a:buNone/>
            </a:pPr>
            <a:r>
              <a:rPr lang="tr-TR" dirty="0" smtClean="0"/>
              <a:t>(300+500)/5=160 TL</a:t>
            </a:r>
          </a:p>
          <a:p>
            <a:pPr marL="0" indent="0">
              <a:buNone/>
            </a:pPr>
            <a:r>
              <a:rPr lang="tr-TR" dirty="0" smtClean="0"/>
              <a:t>Temel satış fiyatı=Standart yiyecek </a:t>
            </a:r>
            <a:r>
              <a:rPr lang="tr-TR" dirty="0" err="1" smtClean="0"/>
              <a:t>maliyeti+Ortalama</a:t>
            </a:r>
            <a:r>
              <a:rPr lang="tr-TR" dirty="0" smtClean="0"/>
              <a:t> katkı payı</a:t>
            </a:r>
          </a:p>
          <a:p>
            <a:pPr marL="0" indent="0">
              <a:buNone/>
            </a:pPr>
            <a:r>
              <a:rPr lang="tr-TR" dirty="0" smtClean="0"/>
              <a:t>=160+200=360 TL</a:t>
            </a:r>
          </a:p>
          <a:p>
            <a:pPr marL="0" indent="0">
              <a:buNone/>
            </a:pPr>
            <a:endParaRPr lang="tr-TR" dirty="0"/>
          </a:p>
        </p:txBody>
      </p:sp>
    </p:spTree>
    <p:extLst>
      <p:ext uri="{BB962C8B-B14F-4D97-AF65-F5344CB8AC3E}">
        <p14:creationId xmlns:p14="http://schemas.microsoft.com/office/powerpoint/2010/main" val="567622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60640"/>
          </a:xfrm>
        </p:spPr>
        <p:txBody>
          <a:bodyPr>
            <a:normAutofit fontScale="62500" lnSpcReduction="20000"/>
          </a:bodyPr>
          <a:lstStyle/>
          <a:p>
            <a:pPr marL="0" indent="0">
              <a:buNone/>
            </a:pPr>
            <a:r>
              <a:rPr lang="tr-TR" b="1" u="sng" dirty="0">
                <a:solidFill>
                  <a:srgbClr val="C00000"/>
                </a:solidFill>
              </a:rPr>
              <a:t>3-Birincil maliyete göre fiyatlandırma yöntemi</a:t>
            </a:r>
          </a:p>
          <a:p>
            <a:pPr marL="0" indent="0">
              <a:buNone/>
            </a:pPr>
            <a:r>
              <a:rPr lang="tr-TR" dirty="0">
                <a:solidFill>
                  <a:srgbClr val="C00000"/>
                </a:solidFill>
              </a:rPr>
              <a:t>Bu yöntemde yiyeceğin standart reçete maliyetine doğrudan işçilik maliyeti eklenerek birincil maliyet bulunur. Birincil maliyet bir çarpanla çarpılarak satış fiyatına varılır.</a:t>
            </a:r>
          </a:p>
          <a:p>
            <a:pPr marL="0" indent="0">
              <a:buNone/>
            </a:pPr>
            <a:r>
              <a:rPr lang="tr-TR" dirty="0">
                <a:solidFill>
                  <a:srgbClr val="C00000"/>
                </a:solidFill>
              </a:rPr>
              <a:t>Örnek,</a:t>
            </a:r>
          </a:p>
          <a:p>
            <a:pPr marL="0" indent="0">
              <a:buNone/>
            </a:pPr>
            <a:r>
              <a:rPr lang="tr-TR" dirty="0">
                <a:solidFill>
                  <a:srgbClr val="C00000"/>
                </a:solidFill>
              </a:rPr>
              <a:t>Bir yemeğin standart reçete maliyeti 200 TL ve yiyeceğin maliyet yüzdesi %40 , toplam işçilik maliyet yüzdesi %30 ve işçilik maliyeti ise 100 TL ise</a:t>
            </a:r>
          </a:p>
          <a:p>
            <a:pPr marL="0" indent="0">
              <a:buNone/>
            </a:pPr>
            <a:r>
              <a:rPr lang="tr-TR" dirty="0">
                <a:solidFill>
                  <a:srgbClr val="C00000"/>
                </a:solidFill>
              </a:rPr>
              <a:t>Yiyeceğin maliyet yüzdesi %40 olduğuna göre marj %60 tır.(%100-%40=%60)</a:t>
            </a:r>
          </a:p>
          <a:p>
            <a:pPr marL="0" indent="0">
              <a:buNone/>
            </a:pPr>
            <a:r>
              <a:rPr lang="tr-TR" dirty="0">
                <a:solidFill>
                  <a:srgbClr val="C00000"/>
                </a:solidFill>
              </a:rPr>
              <a:t>Direk işçilik maliyet yüzdesi ise 100/30=%33,33 tür.</a:t>
            </a:r>
          </a:p>
          <a:p>
            <a:pPr marL="0" indent="0">
              <a:buNone/>
            </a:pPr>
            <a:r>
              <a:rPr lang="tr-TR" dirty="0">
                <a:solidFill>
                  <a:srgbClr val="C00000"/>
                </a:solidFill>
              </a:rPr>
              <a:t>Marjdan doğrudan işçilik maliyetinin yüzdesi çıkarılırsa %60-%33,33=%26,67</a:t>
            </a:r>
          </a:p>
          <a:p>
            <a:pPr marL="0" indent="0">
              <a:buNone/>
            </a:pPr>
            <a:r>
              <a:rPr lang="tr-TR" dirty="0">
                <a:solidFill>
                  <a:srgbClr val="C00000"/>
                </a:solidFill>
              </a:rPr>
              <a:t>100/26,67=3,74 çarpan bulunur.</a:t>
            </a:r>
          </a:p>
          <a:p>
            <a:pPr marL="0" indent="0">
              <a:buNone/>
            </a:pPr>
            <a:r>
              <a:rPr lang="tr-TR" dirty="0">
                <a:solidFill>
                  <a:srgbClr val="C00000"/>
                </a:solidFill>
              </a:rPr>
              <a:t>Yiyeceğin standart reçete maliyeti 200 TL</a:t>
            </a:r>
          </a:p>
          <a:p>
            <a:pPr marL="0" indent="0">
              <a:buNone/>
            </a:pPr>
            <a:r>
              <a:rPr lang="tr-TR" dirty="0">
                <a:solidFill>
                  <a:srgbClr val="C00000"/>
                </a:solidFill>
              </a:rPr>
              <a:t>Direkt işçilik maliyetleri (Toplam işçilik maliyetinin %33,33+100)</a:t>
            </a:r>
          </a:p>
          <a:p>
            <a:pPr marL="0" indent="0">
              <a:buNone/>
            </a:pPr>
            <a:r>
              <a:rPr lang="tr-TR" dirty="0">
                <a:solidFill>
                  <a:srgbClr val="C00000"/>
                </a:solidFill>
              </a:rPr>
              <a:t>Yiyeceğin birincil maliyeti 100+200=300 TL</a:t>
            </a:r>
          </a:p>
          <a:p>
            <a:pPr marL="0" indent="0">
              <a:buNone/>
            </a:pPr>
            <a:r>
              <a:rPr lang="tr-TR" dirty="0">
                <a:solidFill>
                  <a:srgbClr val="C00000"/>
                </a:solidFill>
              </a:rPr>
              <a:t>Satış fiyatı=Yiyeceğin birincil </a:t>
            </a:r>
            <a:r>
              <a:rPr lang="tr-TR" dirty="0" err="1">
                <a:solidFill>
                  <a:srgbClr val="C00000"/>
                </a:solidFill>
              </a:rPr>
              <a:t>maliyetixÇarpan</a:t>
            </a:r>
            <a:endParaRPr lang="tr-TR" dirty="0">
              <a:solidFill>
                <a:srgbClr val="C00000"/>
              </a:solidFill>
            </a:endParaRPr>
          </a:p>
          <a:p>
            <a:pPr marL="0" indent="0">
              <a:buNone/>
            </a:pPr>
            <a:r>
              <a:rPr lang="tr-TR" dirty="0">
                <a:solidFill>
                  <a:srgbClr val="C00000"/>
                </a:solidFill>
              </a:rPr>
              <a:t>=3,74x300=1122 TL.</a:t>
            </a:r>
          </a:p>
          <a:p>
            <a:pPr marL="0" indent="0">
              <a:buNone/>
            </a:pPr>
            <a:endParaRPr lang="tr-TR" dirty="0"/>
          </a:p>
        </p:txBody>
      </p:sp>
    </p:spTree>
    <p:extLst>
      <p:ext uri="{BB962C8B-B14F-4D97-AF65-F5344CB8AC3E}">
        <p14:creationId xmlns:p14="http://schemas.microsoft.com/office/powerpoint/2010/main" val="1161748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476672"/>
            <a:ext cx="8568952" cy="6048672"/>
          </a:xfrm>
        </p:spPr>
        <p:txBody>
          <a:bodyPr>
            <a:normAutofit fontScale="62500" lnSpcReduction="20000"/>
          </a:bodyPr>
          <a:lstStyle/>
          <a:p>
            <a:pPr marL="0" indent="0">
              <a:buNone/>
            </a:pPr>
            <a:r>
              <a:rPr lang="tr-TR" b="1" u="sng" dirty="0" smtClean="0">
                <a:solidFill>
                  <a:srgbClr val="C00000"/>
                </a:solidFill>
              </a:rPr>
              <a:t>4-Fiyat çarpan yoluyla fiyatlandırma yöntemi</a:t>
            </a:r>
          </a:p>
          <a:p>
            <a:pPr marL="0" indent="0">
              <a:buNone/>
            </a:pPr>
            <a:r>
              <a:rPr lang="tr-TR" dirty="0" smtClean="0">
                <a:solidFill>
                  <a:srgbClr val="C00000"/>
                </a:solidFill>
              </a:rPr>
              <a:t>Bu yöntemde menüde yer alan yiyecekler hazırlamayı gerektiren ve gerektirmeyen yiyecekler olarak 2 gruba ayrılır.</a:t>
            </a:r>
          </a:p>
          <a:p>
            <a:pPr marL="0" indent="0">
              <a:buNone/>
            </a:pPr>
            <a:r>
              <a:rPr lang="tr-TR" b="1" u="sng" dirty="0" smtClean="0">
                <a:solidFill>
                  <a:srgbClr val="C00000"/>
                </a:solidFill>
              </a:rPr>
              <a:t>5-Gerçek (tam </a:t>
            </a:r>
            <a:r>
              <a:rPr lang="tr-TR" b="1" u="sng" dirty="0" err="1" smtClean="0">
                <a:solidFill>
                  <a:srgbClr val="C00000"/>
                </a:solidFill>
              </a:rPr>
              <a:t>maliyetleme</a:t>
            </a:r>
            <a:r>
              <a:rPr lang="tr-TR" b="1" u="sng" dirty="0" smtClean="0">
                <a:solidFill>
                  <a:srgbClr val="C00000"/>
                </a:solidFill>
              </a:rPr>
              <a:t>) yöntemi</a:t>
            </a:r>
          </a:p>
          <a:p>
            <a:pPr marL="0" indent="0">
              <a:buNone/>
            </a:pPr>
            <a:r>
              <a:rPr lang="tr-TR" dirty="0" smtClean="0"/>
              <a:t>Bu fiyatlama yönteminde ham yiyecek maliyetine işçilik, değişken ve değişmez maliyet ve karı kapsayan marj eklenerek yiyecek içeceklerin satış fiyatı bulunur.</a:t>
            </a:r>
          </a:p>
          <a:p>
            <a:pPr marL="0" indent="0">
              <a:buNone/>
            </a:pPr>
            <a:r>
              <a:rPr lang="tr-TR" dirty="0" smtClean="0">
                <a:solidFill>
                  <a:srgbClr val="C00000"/>
                </a:solidFill>
              </a:rPr>
              <a:t>Ham yiyecek maliyeti</a:t>
            </a:r>
          </a:p>
          <a:p>
            <a:pPr marL="0" indent="0">
              <a:buNone/>
            </a:pPr>
            <a:r>
              <a:rPr lang="tr-TR" dirty="0" smtClean="0"/>
              <a:t>+İşçilik maliyeti</a:t>
            </a:r>
          </a:p>
          <a:p>
            <a:pPr marL="0" indent="0">
              <a:buNone/>
            </a:pPr>
            <a:r>
              <a:rPr lang="tr-TR" dirty="0" smtClean="0"/>
              <a:t>+Değişken maliyet (%)</a:t>
            </a:r>
          </a:p>
          <a:p>
            <a:pPr marL="0" indent="0">
              <a:buNone/>
            </a:pPr>
            <a:r>
              <a:rPr lang="tr-TR" dirty="0" smtClean="0"/>
              <a:t>+Değişmez maliyet (%)</a:t>
            </a:r>
          </a:p>
          <a:p>
            <a:pPr marL="0" indent="0">
              <a:buNone/>
            </a:pPr>
            <a:r>
              <a:rPr lang="tr-TR" u="sng" dirty="0" smtClean="0"/>
              <a:t>+Kar (satışların yüzdesi olarak)</a:t>
            </a:r>
            <a:endParaRPr lang="tr-TR" dirty="0" smtClean="0"/>
          </a:p>
          <a:p>
            <a:pPr marL="0" indent="0">
              <a:buNone/>
            </a:pPr>
            <a:r>
              <a:rPr lang="tr-TR" dirty="0" smtClean="0"/>
              <a:t>=</a:t>
            </a:r>
            <a:r>
              <a:rPr lang="tr-TR" dirty="0" err="1" smtClean="0"/>
              <a:t>Manü</a:t>
            </a:r>
            <a:r>
              <a:rPr lang="tr-TR" dirty="0" smtClean="0"/>
              <a:t> fiyatı</a:t>
            </a:r>
          </a:p>
          <a:p>
            <a:pPr marL="0" indent="0">
              <a:buNone/>
            </a:pPr>
            <a:r>
              <a:rPr lang="tr-TR" dirty="0" smtClean="0"/>
              <a:t>Örnek ,</a:t>
            </a:r>
          </a:p>
          <a:p>
            <a:pPr marL="0" indent="0">
              <a:buNone/>
            </a:pPr>
            <a:r>
              <a:rPr lang="tr-TR" dirty="0" smtClean="0"/>
              <a:t>Bir porsiyon şiş kebabı</a:t>
            </a:r>
          </a:p>
          <a:p>
            <a:pPr marL="0" indent="0">
              <a:buNone/>
            </a:pPr>
            <a:r>
              <a:rPr lang="tr-TR" dirty="0" smtClean="0"/>
              <a:t>Ham kebap maliyeti (materyal maliyeti) 150 TL</a:t>
            </a:r>
          </a:p>
          <a:p>
            <a:pPr marL="0" indent="0">
              <a:buNone/>
            </a:pPr>
            <a:r>
              <a:rPr lang="tr-TR" dirty="0" smtClean="0"/>
              <a:t>İşçilik maliyeti 50 TL</a:t>
            </a:r>
          </a:p>
          <a:p>
            <a:pPr marL="0" indent="0">
              <a:buNone/>
            </a:pPr>
            <a:r>
              <a:rPr lang="tr-TR" dirty="0" smtClean="0"/>
              <a:t>Materyal ve işçilik maliyeti=150+50=200 TL</a:t>
            </a:r>
          </a:p>
          <a:p>
            <a:pPr marL="0" indent="0">
              <a:buNone/>
            </a:pPr>
            <a:r>
              <a:rPr lang="tr-TR" dirty="0" smtClean="0"/>
              <a:t>Satışların %10’u değişken maliyet</a:t>
            </a:r>
          </a:p>
          <a:p>
            <a:pPr marL="0" indent="0">
              <a:buNone/>
            </a:pPr>
            <a:r>
              <a:rPr lang="tr-TR" dirty="0" smtClean="0"/>
              <a:t>Satışların %20 değişmez maliyet</a:t>
            </a:r>
          </a:p>
          <a:p>
            <a:pPr marL="0" indent="0">
              <a:buNone/>
            </a:pPr>
            <a:r>
              <a:rPr lang="tr-TR" dirty="0" smtClean="0"/>
              <a:t>%30 kar</a:t>
            </a:r>
            <a:endParaRPr lang="tr-TR" dirty="0"/>
          </a:p>
        </p:txBody>
      </p:sp>
    </p:spTree>
    <p:extLst>
      <p:ext uri="{BB962C8B-B14F-4D97-AF65-F5344CB8AC3E}">
        <p14:creationId xmlns:p14="http://schemas.microsoft.com/office/powerpoint/2010/main" val="1779106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normAutofit fontScale="55000" lnSpcReduction="20000"/>
          </a:bodyPr>
          <a:lstStyle/>
          <a:p>
            <a:pPr marL="0" indent="0">
              <a:buNone/>
            </a:pPr>
            <a:r>
              <a:rPr lang="tr-TR" dirty="0" smtClean="0"/>
              <a:t>Satış fiyatı;</a:t>
            </a:r>
          </a:p>
          <a:p>
            <a:pPr marL="0" indent="0">
              <a:buNone/>
            </a:pPr>
            <a:r>
              <a:rPr lang="tr-TR" dirty="0" smtClean="0"/>
              <a:t>Değişken </a:t>
            </a:r>
            <a:r>
              <a:rPr lang="tr-TR" dirty="0" err="1" smtClean="0"/>
              <a:t>maliyet+değişmez</a:t>
            </a:r>
            <a:r>
              <a:rPr lang="tr-TR" dirty="0" smtClean="0"/>
              <a:t> </a:t>
            </a:r>
            <a:r>
              <a:rPr lang="tr-TR" dirty="0" err="1" smtClean="0"/>
              <a:t>maliyet+kar</a:t>
            </a:r>
            <a:r>
              <a:rPr lang="tr-TR" dirty="0" smtClean="0"/>
              <a:t>=10+20+30=%60</a:t>
            </a:r>
          </a:p>
          <a:p>
            <a:pPr marL="0" indent="0">
              <a:buNone/>
            </a:pPr>
            <a:r>
              <a:rPr lang="tr-TR" dirty="0" smtClean="0"/>
              <a:t>Yiyecek ve işçilik maliyeti=%100-%60=%40</a:t>
            </a:r>
          </a:p>
          <a:p>
            <a:pPr marL="0" indent="0">
              <a:buNone/>
            </a:pPr>
            <a:r>
              <a:rPr lang="tr-TR" dirty="0" smtClean="0"/>
              <a:t>%40 işçilik maliyeti ve yiyecek materyal maliyeti=200 </a:t>
            </a:r>
            <a:r>
              <a:rPr lang="tr-TR" dirty="0" err="1" smtClean="0"/>
              <a:t>Tl</a:t>
            </a:r>
            <a:r>
              <a:rPr lang="tr-TR" dirty="0" smtClean="0"/>
              <a:t> ise (150+50=200)</a:t>
            </a:r>
          </a:p>
          <a:p>
            <a:pPr marL="0" indent="0">
              <a:buNone/>
            </a:pPr>
            <a:r>
              <a:rPr lang="tr-TR" dirty="0" smtClean="0"/>
              <a:t>%100 olan satış fiyatı= </a:t>
            </a:r>
            <a:r>
              <a:rPr lang="tr-TR" u="sng" dirty="0" smtClean="0"/>
              <a:t>200x100</a:t>
            </a:r>
            <a:r>
              <a:rPr lang="tr-TR" dirty="0" smtClean="0"/>
              <a:t> =500 TL</a:t>
            </a:r>
            <a:endParaRPr lang="tr-TR" u="sng" dirty="0" smtClean="0"/>
          </a:p>
          <a:p>
            <a:pPr marL="0" indent="0">
              <a:buNone/>
            </a:pPr>
            <a:r>
              <a:rPr lang="tr-TR" dirty="0"/>
              <a:t> </a:t>
            </a:r>
            <a:r>
              <a:rPr lang="tr-TR" dirty="0" smtClean="0"/>
              <a:t>                                             40</a:t>
            </a:r>
          </a:p>
          <a:p>
            <a:pPr marL="0" indent="0">
              <a:buNone/>
            </a:pPr>
            <a:r>
              <a:rPr lang="tr-TR" dirty="0" smtClean="0"/>
              <a:t>Bu fiyatlandırma yöntemi yiyecek içecek tesisine gelen her müşterinin yaptığı harcamaya dayanır.</a:t>
            </a:r>
          </a:p>
          <a:p>
            <a:pPr marL="0" indent="0">
              <a:buNone/>
            </a:pPr>
            <a:r>
              <a:rPr lang="tr-TR" dirty="0" smtClean="0"/>
              <a:t>Yiyecek satışları=20000 TL</a:t>
            </a:r>
          </a:p>
          <a:p>
            <a:pPr marL="0" indent="0">
              <a:buNone/>
            </a:pPr>
            <a:r>
              <a:rPr lang="tr-TR" dirty="0" smtClean="0"/>
              <a:t>Yiyecek maliyeti=10000 TL</a:t>
            </a:r>
          </a:p>
          <a:p>
            <a:pPr marL="0" indent="0">
              <a:buNone/>
            </a:pPr>
            <a:r>
              <a:rPr lang="tr-TR" dirty="0" smtClean="0"/>
              <a:t>Yiyecek içecek tesisinde bir dönem boyunca yemek alan müşterilerin sayısı=250 olsun</a:t>
            </a:r>
          </a:p>
          <a:p>
            <a:pPr marL="0" indent="0">
              <a:buNone/>
            </a:pPr>
            <a:r>
              <a:rPr lang="tr-TR" dirty="0" smtClean="0"/>
              <a:t>20000-10000=10000</a:t>
            </a:r>
          </a:p>
          <a:p>
            <a:pPr marL="0" indent="0">
              <a:buNone/>
            </a:pPr>
            <a:r>
              <a:rPr lang="tr-TR" dirty="0" smtClean="0"/>
              <a:t>10000/250=40  Brüt kar</a:t>
            </a:r>
          </a:p>
          <a:p>
            <a:pPr marL="0" indent="0">
              <a:buNone/>
            </a:pPr>
            <a:r>
              <a:rPr lang="tr-TR" dirty="0" smtClean="0"/>
              <a:t>Yemeğin yanında verilen ekstraların toplamı ise (salata, kızartılmış patates, ekmek ve yağ, garnitür , kahve)=110 TL</a:t>
            </a:r>
          </a:p>
          <a:p>
            <a:pPr marL="0" indent="0">
              <a:buNone/>
            </a:pPr>
            <a:r>
              <a:rPr lang="tr-TR" dirty="0" smtClean="0"/>
              <a:t>Standart reçete maliyeti yarım piliç için 100 TL, pirzola için ise 200 TL olsun,</a:t>
            </a:r>
          </a:p>
          <a:p>
            <a:pPr marL="0" indent="0">
              <a:buNone/>
            </a:pPr>
            <a:r>
              <a:rPr lang="tr-TR" dirty="0" smtClean="0">
                <a:solidFill>
                  <a:srgbClr val="C00000"/>
                </a:solidFill>
              </a:rPr>
              <a:t>Yarım piliç </a:t>
            </a:r>
            <a:r>
              <a:rPr lang="tr-TR" dirty="0" smtClean="0"/>
              <a:t>için; Standart reçete maliyeti 100 </a:t>
            </a:r>
            <a:r>
              <a:rPr lang="tr-TR" dirty="0" err="1" smtClean="0"/>
              <a:t>TL+Ekstra</a:t>
            </a:r>
            <a:r>
              <a:rPr lang="tr-TR" dirty="0" smtClean="0"/>
              <a:t> ödemeler 110 </a:t>
            </a:r>
            <a:r>
              <a:rPr lang="tr-TR" dirty="0" err="1" smtClean="0"/>
              <a:t>TL+Brüt</a:t>
            </a:r>
            <a:r>
              <a:rPr lang="tr-TR" dirty="0" smtClean="0"/>
              <a:t> kar 40 TL=250 TL</a:t>
            </a:r>
          </a:p>
          <a:p>
            <a:pPr marL="0" indent="0">
              <a:buNone/>
            </a:pPr>
            <a:r>
              <a:rPr lang="tr-TR" dirty="0" smtClean="0">
                <a:solidFill>
                  <a:srgbClr val="C00000"/>
                </a:solidFill>
              </a:rPr>
              <a:t>Pirzola</a:t>
            </a:r>
            <a:r>
              <a:rPr lang="tr-TR" dirty="0" smtClean="0"/>
              <a:t>; 200+110+40=350 TL olur</a:t>
            </a:r>
            <a:endParaRPr lang="tr-TR" dirty="0"/>
          </a:p>
        </p:txBody>
      </p:sp>
    </p:spTree>
    <p:extLst>
      <p:ext uri="{BB962C8B-B14F-4D97-AF65-F5344CB8AC3E}">
        <p14:creationId xmlns:p14="http://schemas.microsoft.com/office/powerpoint/2010/main" val="1014198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976664"/>
          </a:xfrm>
        </p:spPr>
        <p:txBody>
          <a:bodyPr>
            <a:normAutofit fontScale="85000" lnSpcReduction="10000"/>
          </a:bodyPr>
          <a:lstStyle/>
          <a:p>
            <a:pPr marL="0" indent="0">
              <a:buNone/>
            </a:pPr>
            <a:r>
              <a:rPr lang="tr-TR" b="1" u="sng" dirty="0" smtClean="0">
                <a:solidFill>
                  <a:srgbClr val="C00000"/>
                </a:solidFill>
              </a:rPr>
              <a:t>6-Temel fiyatlandırma yöntemi</a:t>
            </a:r>
          </a:p>
          <a:p>
            <a:pPr marL="0" indent="0">
              <a:buNone/>
            </a:pPr>
            <a:r>
              <a:rPr lang="tr-TR" dirty="0" smtClean="0">
                <a:solidFill>
                  <a:srgbClr val="C00000"/>
                </a:solidFill>
              </a:rPr>
              <a:t>Bu yöntemde önce menüde yer alan yiyeceklerin satış fiyatı belirlenir ve daha sonra işler geriye doğru yapılarak yiyeceğe giren materyallerin maliyeti bulunur.</a:t>
            </a:r>
          </a:p>
          <a:p>
            <a:pPr marL="0" indent="0">
              <a:buNone/>
            </a:pPr>
            <a:r>
              <a:rPr lang="tr-TR" b="1" u="sng" dirty="0" smtClean="0">
                <a:solidFill>
                  <a:srgbClr val="C00000"/>
                </a:solidFill>
              </a:rPr>
              <a:t>7-Planlanmış kar fiyatlandırma yöntemi</a:t>
            </a:r>
          </a:p>
          <a:p>
            <a:pPr marL="0" indent="0">
              <a:buNone/>
            </a:pPr>
            <a:r>
              <a:rPr lang="tr-TR" dirty="0" smtClean="0">
                <a:solidFill>
                  <a:srgbClr val="C00000"/>
                </a:solidFill>
              </a:rPr>
              <a:t>Bu yöntemin temeli çok iyi planlanmış bütçeye dayanır.</a:t>
            </a:r>
          </a:p>
          <a:p>
            <a:pPr marL="0" indent="0">
              <a:buNone/>
            </a:pPr>
            <a:r>
              <a:rPr lang="tr-TR" b="1" u="sng" dirty="0" smtClean="0">
                <a:solidFill>
                  <a:srgbClr val="C00000"/>
                </a:solidFill>
              </a:rPr>
              <a:t>8-Aşağıdan yukarı (</a:t>
            </a:r>
            <a:r>
              <a:rPr lang="tr-TR" b="1" u="sng" dirty="0" err="1" smtClean="0">
                <a:solidFill>
                  <a:srgbClr val="C00000"/>
                </a:solidFill>
              </a:rPr>
              <a:t>bottom</a:t>
            </a:r>
            <a:r>
              <a:rPr lang="tr-TR" b="1" u="sng" dirty="0" smtClean="0">
                <a:solidFill>
                  <a:srgbClr val="C00000"/>
                </a:solidFill>
              </a:rPr>
              <a:t> </a:t>
            </a:r>
            <a:r>
              <a:rPr lang="tr-TR" b="1" u="sng" dirty="0" err="1" smtClean="0">
                <a:solidFill>
                  <a:srgbClr val="C00000"/>
                </a:solidFill>
              </a:rPr>
              <a:t>up</a:t>
            </a:r>
            <a:r>
              <a:rPr lang="tr-TR" b="1" u="sng" dirty="0" smtClean="0">
                <a:solidFill>
                  <a:srgbClr val="C00000"/>
                </a:solidFill>
              </a:rPr>
              <a:t>) fiyatlandırma yöntemi</a:t>
            </a:r>
          </a:p>
          <a:p>
            <a:pPr marL="0" indent="0">
              <a:buNone/>
            </a:pPr>
            <a:r>
              <a:rPr lang="tr-TR" dirty="0" smtClean="0">
                <a:solidFill>
                  <a:srgbClr val="C00000"/>
                </a:solidFill>
              </a:rPr>
              <a:t>Gelirin denetimi diğer bir deyişle yiyecekler ve içecekler için belirlenen fiyatların denetimi önemli bir konudur. Bu yaklaşımda gelirin tespit edilmesi yoluyla yiyecek içeceklerin fiyatlandırılmasına karar verilir.</a:t>
            </a:r>
            <a:endParaRPr lang="tr-TR" dirty="0">
              <a:solidFill>
                <a:srgbClr val="C00000"/>
              </a:solidFill>
            </a:endParaRPr>
          </a:p>
        </p:txBody>
      </p:sp>
    </p:spTree>
    <p:extLst>
      <p:ext uri="{BB962C8B-B14F-4D97-AF65-F5344CB8AC3E}">
        <p14:creationId xmlns:p14="http://schemas.microsoft.com/office/powerpoint/2010/main" val="1692500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688632"/>
          </a:xfrm>
        </p:spPr>
        <p:txBody>
          <a:bodyPr>
            <a:normAutofit fontScale="77500" lnSpcReduction="20000"/>
          </a:bodyPr>
          <a:lstStyle/>
          <a:p>
            <a:pPr marL="0" indent="0">
              <a:buNone/>
            </a:pPr>
            <a:r>
              <a:rPr lang="tr-TR" b="1" u="sng" dirty="0" smtClean="0">
                <a:solidFill>
                  <a:srgbClr val="C00000"/>
                </a:solidFill>
              </a:rPr>
              <a:t>YEMEK FİYATININ BULUNMASI (MENU PRICE)</a:t>
            </a:r>
          </a:p>
          <a:p>
            <a:pPr marL="0" indent="0">
              <a:buNone/>
            </a:pPr>
            <a:r>
              <a:rPr lang="tr-TR" dirty="0" smtClean="0"/>
              <a:t>Menü kalemleri için toplam maliyet;</a:t>
            </a:r>
          </a:p>
          <a:p>
            <a:pPr marL="0" indent="0">
              <a:buNone/>
            </a:pPr>
            <a:r>
              <a:rPr lang="tr-TR" dirty="0" smtClean="0"/>
              <a:t>1-Yiyecek içecek malzeme giderleri</a:t>
            </a:r>
          </a:p>
          <a:p>
            <a:pPr marL="0" indent="0">
              <a:buNone/>
            </a:pPr>
            <a:r>
              <a:rPr lang="tr-TR" dirty="0" smtClean="0"/>
              <a:t>2-İşçilik giderleri</a:t>
            </a:r>
          </a:p>
          <a:p>
            <a:pPr marL="0" indent="0">
              <a:buNone/>
            </a:pPr>
            <a:r>
              <a:rPr lang="tr-TR" dirty="0" smtClean="0"/>
              <a:t>3-Genel üretim giderleri</a:t>
            </a:r>
          </a:p>
          <a:p>
            <a:pPr marL="0" indent="0">
              <a:buNone/>
            </a:pPr>
            <a:r>
              <a:rPr lang="tr-TR" dirty="0" smtClean="0"/>
              <a:t>Genel olarak otel işletmeleri restoranında 1 TL’lik satış gelirinin bölünüşü şöyledir;</a:t>
            </a:r>
          </a:p>
          <a:p>
            <a:pPr marL="0" indent="0">
              <a:buNone/>
            </a:pPr>
            <a:r>
              <a:rPr lang="tr-TR" dirty="0" smtClean="0"/>
              <a:t>+%40-50 yiyecek malzeme maliyeti</a:t>
            </a:r>
          </a:p>
          <a:p>
            <a:pPr marL="0" indent="0">
              <a:buNone/>
            </a:pPr>
            <a:r>
              <a:rPr lang="tr-TR" dirty="0" smtClean="0"/>
              <a:t>+%15 net kar</a:t>
            </a:r>
          </a:p>
          <a:p>
            <a:pPr marL="0" indent="0">
              <a:buNone/>
            </a:pPr>
            <a:r>
              <a:rPr lang="tr-TR" dirty="0" smtClean="0"/>
              <a:t>+%26-30 işçilik giderleri</a:t>
            </a:r>
          </a:p>
          <a:p>
            <a:pPr marL="0" indent="0">
              <a:buNone/>
            </a:pPr>
            <a:r>
              <a:rPr lang="tr-TR" u="sng" dirty="0" smtClean="0"/>
              <a:t>+%15-20 genel üretim giderleri</a:t>
            </a:r>
          </a:p>
          <a:p>
            <a:pPr marL="0" indent="0">
              <a:buNone/>
            </a:pPr>
            <a:r>
              <a:rPr lang="tr-TR" dirty="0" smtClean="0"/>
              <a:t>Brüt kar</a:t>
            </a:r>
          </a:p>
          <a:p>
            <a:pPr marL="0" indent="0">
              <a:buNone/>
            </a:pPr>
            <a:r>
              <a:rPr lang="tr-TR" dirty="0" smtClean="0"/>
              <a:t>%40-50 risk payı</a:t>
            </a:r>
          </a:p>
          <a:p>
            <a:pPr marL="0" indent="0">
              <a:buNone/>
            </a:pPr>
            <a:r>
              <a:rPr lang="tr-TR" dirty="0" smtClean="0"/>
              <a:t>Risk payı: Satılmamış veya satılma imkanı kalmamış yiyeceklerin bulunabileceği düşünülerek konmuştur.</a:t>
            </a:r>
          </a:p>
          <a:p>
            <a:pPr marL="0" indent="0">
              <a:buNone/>
            </a:pPr>
            <a:endParaRPr lang="tr-TR" dirty="0" smtClean="0"/>
          </a:p>
        </p:txBody>
      </p:sp>
    </p:spTree>
    <p:extLst>
      <p:ext uri="{BB962C8B-B14F-4D97-AF65-F5344CB8AC3E}">
        <p14:creationId xmlns:p14="http://schemas.microsoft.com/office/powerpoint/2010/main" val="35823434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6120680"/>
          </a:xfrm>
        </p:spPr>
        <p:txBody>
          <a:bodyPr>
            <a:normAutofit/>
          </a:bodyPr>
          <a:lstStyle/>
          <a:p>
            <a:pPr marL="0" indent="0">
              <a:buNone/>
            </a:pPr>
            <a:endParaRPr lang="tr-TR" sz="2000" u="sng" dirty="0" smtClean="0">
              <a:solidFill>
                <a:srgbClr val="FF0000"/>
              </a:solidFill>
            </a:endParaRPr>
          </a:p>
          <a:p>
            <a:pPr marL="0" indent="0">
              <a:buNone/>
            </a:pPr>
            <a:endParaRPr lang="tr-TR" sz="2000" u="sng" dirty="0">
              <a:solidFill>
                <a:srgbClr val="FF0000"/>
              </a:solidFill>
            </a:endParaRPr>
          </a:p>
          <a:p>
            <a:pPr marL="0" indent="0">
              <a:buNone/>
            </a:pPr>
            <a:r>
              <a:rPr lang="tr-TR" sz="2000" u="sng" dirty="0" smtClean="0">
                <a:solidFill>
                  <a:srgbClr val="FF0000"/>
                </a:solidFill>
              </a:rPr>
              <a:t>Toplam maliyetlere göre satışların analizi şöyle olmaktadır</a:t>
            </a:r>
          </a:p>
          <a:p>
            <a:pPr marL="0" indent="0">
              <a:buNone/>
            </a:pPr>
            <a:endParaRPr lang="tr-TR" sz="2000" u="sng" dirty="0" smtClean="0">
              <a:solidFill>
                <a:srgbClr val="FF0000"/>
              </a:solidFill>
            </a:endParaRPr>
          </a:p>
          <a:p>
            <a:pPr marL="0" indent="0">
              <a:buNone/>
            </a:pPr>
            <a:endParaRPr lang="tr-TR" sz="2000" u="sng" dirty="0">
              <a:solidFill>
                <a:srgbClr val="FF0000"/>
              </a:solidFill>
            </a:endParaRPr>
          </a:p>
        </p:txBody>
      </p:sp>
      <p:pic>
        <p:nvPicPr>
          <p:cNvPr id="1027" name="Picture 3" descr="C:\Users\ASUS\Desktop\WhatsApp Image 2023-10-29 at 20.47.45.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864072"/>
            <a:ext cx="7920880" cy="31298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06901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760640"/>
          </a:xfrm>
        </p:spPr>
        <p:txBody>
          <a:bodyPr>
            <a:normAutofit fontScale="70000" lnSpcReduction="20000"/>
          </a:bodyPr>
          <a:lstStyle/>
          <a:p>
            <a:pPr marL="0" indent="0">
              <a:buNone/>
            </a:pPr>
            <a:r>
              <a:rPr lang="tr-TR" u="sng" dirty="0" smtClean="0"/>
              <a:t>Örnek 1</a:t>
            </a:r>
          </a:p>
          <a:p>
            <a:pPr marL="0" indent="0">
              <a:buNone/>
            </a:pPr>
            <a:r>
              <a:rPr lang="tr-TR" dirty="0" smtClean="0"/>
              <a:t>Menüde yer alan A kaleminin 10 porsiyonu için yiyecek malzeme maliyeti 1200 TL’dir.%90 sabit yüzde (Brüt kar) ile çalışan işletmede 1 porsiyon A kalemi yemeğin fiyatı nedir?</a:t>
            </a:r>
          </a:p>
          <a:p>
            <a:pPr marL="0" indent="0">
              <a:buNone/>
            </a:pPr>
            <a:r>
              <a:rPr lang="tr-TR" dirty="0" smtClean="0"/>
              <a:t>1200+1080 (0,9x1200=1080)=2280 TL/10=228 TL.</a:t>
            </a:r>
          </a:p>
          <a:p>
            <a:pPr marL="0" indent="0">
              <a:buNone/>
            </a:pPr>
            <a:r>
              <a:rPr lang="tr-TR" u="sng" dirty="0" smtClean="0"/>
              <a:t>Örnek 2</a:t>
            </a:r>
          </a:p>
          <a:p>
            <a:pPr marL="0" indent="0">
              <a:buNone/>
            </a:pPr>
            <a:r>
              <a:rPr lang="tr-TR" dirty="0" smtClean="0"/>
              <a:t>Bir başka yöntem yiyecek malzeme maliyetinin önceden belirlenmesi ve buna göre brüt kar yüzdesinin tespitidir.</a:t>
            </a:r>
          </a:p>
          <a:p>
            <a:pPr marL="0" indent="0">
              <a:buNone/>
            </a:pPr>
            <a:r>
              <a:rPr lang="tr-TR" dirty="0" smtClean="0"/>
              <a:t>%40 yiyecek malzeme maliyeti </a:t>
            </a:r>
          </a:p>
          <a:p>
            <a:pPr marL="0" indent="0">
              <a:buNone/>
            </a:pPr>
            <a:r>
              <a:rPr lang="tr-TR" dirty="0" smtClean="0"/>
              <a:t>Yiyecek malzeme maliyeti %40</a:t>
            </a:r>
          </a:p>
          <a:p>
            <a:pPr marL="0" indent="0">
              <a:buNone/>
            </a:pPr>
            <a:r>
              <a:rPr lang="tr-TR" dirty="0" smtClean="0"/>
              <a:t>Brüt kar                                 </a:t>
            </a:r>
            <a:r>
              <a:rPr lang="tr-TR" u="sng" dirty="0" smtClean="0"/>
              <a:t>%60</a:t>
            </a:r>
          </a:p>
          <a:p>
            <a:pPr marL="0" indent="0">
              <a:buNone/>
            </a:pPr>
            <a:r>
              <a:rPr lang="tr-TR" dirty="0"/>
              <a:t> </a:t>
            </a:r>
            <a:r>
              <a:rPr lang="tr-TR" dirty="0" smtClean="0"/>
              <a:t>                                              %100</a:t>
            </a:r>
          </a:p>
          <a:p>
            <a:pPr marL="0" indent="0">
              <a:buNone/>
            </a:pPr>
            <a:r>
              <a:rPr lang="tr-TR" dirty="0" smtClean="0"/>
              <a:t>Buna göre brüt kar faktörü 60/40=1,5</a:t>
            </a:r>
          </a:p>
          <a:p>
            <a:pPr marL="0" indent="0">
              <a:buNone/>
            </a:pPr>
            <a:r>
              <a:rPr lang="tr-TR" dirty="0" smtClean="0"/>
              <a:t>Menüde A kalemi 10 porsiyon için malzeme maliyeti 1200 TL ise</a:t>
            </a:r>
          </a:p>
          <a:p>
            <a:pPr marL="0" indent="0">
              <a:buNone/>
            </a:pPr>
            <a:r>
              <a:rPr lang="tr-TR" dirty="0" smtClean="0"/>
              <a:t>1200+1800 (1,5x1200)=3000 TL/10=300 TL</a:t>
            </a:r>
          </a:p>
        </p:txBody>
      </p:sp>
    </p:spTree>
    <p:extLst>
      <p:ext uri="{BB962C8B-B14F-4D97-AF65-F5344CB8AC3E}">
        <p14:creationId xmlns:p14="http://schemas.microsoft.com/office/powerpoint/2010/main" val="758667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normAutofit fontScale="92500" lnSpcReduction="20000"/>
          </a:bodyPr>
          <a:lstStyle/>
          <a:p>
            <a:pPr marL="0" indent="0">
              <a:buNone/>
            </a:pPr>
            <a:r>
              <a:rPr lang="tr-TR" sz="2400" dirty="0"/>
              <a:t>Burada brüt kar yüzdesinin hesaplanması için geçmiş dönem verilerinden </a:t>
            </a:r>
            <a:r>
              <a:rPr lang="tr-TR" sz="2400" dirty="0" smtClean="0"/>
              <a:t>yararlanılır</a:t>
            </a:r>
          </a:p>
          <a:p>
            <a:pPr marL="0" indent="0">
              <a:buNone/>
            </a:pPr>
            <a:endParaRPr lang="tr-TR" sz="2400" dirty="0"/>
          </a:p>
          <a:p>
            <a:pPr marL="0" indent="0">
              <a:buNone/>
            </a:pPr>
            <a:endParaRPr lang="tr-TR" sz="2000" dirty="0" smtClean="0"/>
          </a:p>
          <a:p>
            <a:pPr marL="0" indent="0">
              <a:buNone/>
            </a:pPr>
            <a:endParaRPr lang="tr-TR" sz="2000" dirty="0"/>
          </a:p>
          <a:p>
            <a:pPr marL="0" indent="0">
              <a:buNone/>
            </a:pPr>
            <a:endParaRPr lang="tr-TR" sz="2000" dirty="0" smtClean="0"/>
          </a:p>
          <a:p>
            <a:pPr marL="0" indent="0">
              <a:buNone/>
            </a:pPr>
            <a:endParaRPr lang="tr-TR" sz="2000" dirty="0" smtClean="0"/>
          </a:p>
          <a:p>
            <a:pPr marL="0" indent="0">
              <a:buNone/>
            </a:pPr>
            <a:endParaRPr lang="tr-TR" dirty="0"/>
          </a:p>
          <a:p>
            <a:pPr marL="0" indent="0">
              <a:buNone/>
            </a:pPr>
            <a:endParaRPr lang="tr-TR" dirty="0" smtClean="0"/>
          </a:p>
          <a:p>
            <a:pPr marL="0" indent="0">
              <a:buNone/>
            </a:pPr>
            <a:endParaRPr lang="tr-TR" dirty="0"/>
          </a:p>
          <a:p>
            <a:pPr marL="0" indent="0">
              <a:buNone/>
            </a:pPr>
            <a:r>
              <a:rPr lang="tr-TR" sz="2000" dirty="0" smtClean="0"/>
              <a:t>240.000/160.000=1,5 Brüt kar faktörü</a:t>
            </a:r>
          </a:p>
          <a:p>
            <a:pPr marL="0" indent="0">
              <a:buNone/>
            </a:pPr>
            <a:r>
              <a:rPr lang="tr-TR" sz="2000" dirty="0" smtClean="0"/>
              <a:t>400.000/160.000=2,5 fiyat faktörü</a:t>
            </a:r>
          </a:p>
          <a:p>
            <a:pPr marL="0" indent="0">
              <a:buNone/>
            </a:pPr>
            <a:r>
              <a:rPr lang="tr-TR" sz="2400" b="1" u="sng" dirty="0" smtClean="0">
                <a:solidFill>
                  <a:srgbClr val="FF0000"/>
                </a:solidFill>
              </a:rPr>
              <a:t>İşçilik maliyetleri</a:t>
            </a:r>
          </a:p>
          <a:p>
            <a:pPr marL="0" indent="0">
              <a:buNone/>
            </a:pPr>
            <a:r>
              <a:rPr lang="tr-TR" sz="2400" dirty="0" smtClean="0"/>
              <a:t>a)Direkt işçilik </a:t>
            </a:r>
            <a:r>
              <a:rPr lang="tr-TR" sz="2400" dirty="0" err="1" smtClean="0"/>
              <a:t>maliyetleri:Yemeğin</a:t>
            </a:r>
            <a:r>
              <a:rPr lang="tr-TR" sz="2400" dirty="0" smtClean="0"/>
              <a:t> hazırlanmasına ilişkin işçilik </a:t>
            </a:r>
            <a:r>
              <a:rPr lang="tr-TR" sz="2400" dirty="0" err="1" smtClean="0"/>
              <a:t>giderleridir.Üretici</a:t>
            </a:r>
            <a:r>
              <a:rPr lang="tr-TR" sz="2400" dirty="0" smtClean="0"/>
              <a:t> işçilik (Aşçılara ödenen ücretler)</a:t>
            </a:r>
          </a:p>
          <a:p>
            <a:pPr marL="0" indent="0">
              <a:buNone/>
            </a:pPr>
            <a:r>
              <a:rPr lang="tr-TR" sz="2400" dirty="0" smtClean="0"/>
              <a:t>b)Endirekt </a:t>
            </a:r>
            <a:r>
              <a:rPr lang="tr-TR" sz="2400" dirty="0" err="1" smtClean="0"/>
              <a:t>işçilik:Üretimle</a:t>
            </a:r>
            <a:r>
              <a:rPr lang="tr-TR" sz="2400" dirty="0" smtClean="0"/>
              <a:t> direkt ilişkisi olmayan fakat üretime yardımcı olan işçilik giderleridir. Kilerciler, </a:t>
            </a:r>
            <a:r>
              <a:rPr lang="tr-TR" sz="2400" dirty="0" err="1" smtClean="0"/>
              <a:t>taşıyıcılar,temizleyiciler</a:t>
            </a:r>
            <a:r>
              <a:rPr lang="tr-TR" sz="2400" dirty="0" smtClean="0"/>
              <a:t> vb.</a:t>
            </a:r>
            <a:endParaRPr lang="tr-TR" sz="2400" dirty="0"/>
          </a:p>
          <a:p>
            <a:pPr marL="0" indent="0">
              <a:buNone/>
            </a:pPr>
            <a:endParaRPr lang="tr-TR" dirty="0"/>
          </a:p>
          <a:p>
            <a:pPr marL="0" indent="0">
              <a:buNone/>
            </a:pP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2916958420"/>
              </p:ext>
            </p:extLst>
          </p:nvPr>
        </p:nvGraphicFramePr>
        <p:xfrm>
          <a:off x="539552" y="1196752"/>
          <a:ext cx="7560839" cy="2376264"/>
        </p:xfrm>
        <a:graphic>
          <a:graphicData uri="http://schemas.openxmlformats.org/drawingml/2006/table">
            <a:tbl>
              <a:tblPr firstRow="1" bandRow="1">
                <a:tableStyleId>{5940675A-B579-460E-94D1-54222C63F5DA}</a:tableStyleId>
              </a:tblPr>
              <a:tblGrid>
                <a:gridCol w="2952328">
                  <a:extLst>
                    <a:ext uri="{9D8B030D-6E8A-4147-A177-3AD203B41FA5}">
                      <a16:colId xmlns:a16="http://schemas.microsoft.com/office/drawing/2014/main" val="20000"/>
                    </a:ext>
                  </a:extLst>
                </a:gridCol>
                <a:gridCol w="1515441">
                  <a:extLst>
                    <a:ext uri="{9D8B030D-6E8A-4147-A177-3AD203B41FA5}">
                      <a16:colId xmlns:a16="http://schemas.microsoft.com/office/drawing/2014/main" val="20001"/>
                    </a:ext>
                  </a:extLst>
                </a:gridCol>
                <a:gridCol w="1546535">
                  <a:extLst>
                    <a:ext uri="{9D8B030D-6E8A-4147-A177-3AD203B41FA5}">
                      <a16:colId xmlns:a16="http://schemas.microsoft.com/office/drawing/2014/main" val="20002"/>
                    </a:ext>
                  </a:extLst>
                </a:gridCol>
                <a:gridCol w="1546535">
                  <a:extLst>
                    <a:ext uri="{9D8B030D-6E8A-4147-A177-3AD203B41FA5}">
                      <a16:colId xmlns:a16="http://schemas.microsoft.com/office/drawing/2014/main" val="20003"/>
                    </a:ext>
                  </a:extLst>
                </a:gridCol>
              </a:tblGrid>
              <a:tr h="393928">
                <a:tc>
                  <a:txBody>
                    <a:bodyPr/>
                    <a:lstStyle/>
                    <a:p>
                      <a:endParaRPr lang="tr-TR" sz="1800" dirty="0"/>
                    </a:p>
                  </a:txBody>
                  <a:tcPr/>
                </a:tc>
                <a:tc>
                  <a:txBody>
                    <a:bodyPr/>
                    <a:lstStyle/>
                    <a:p>
                      <a:r>
                        <a:rPr lang="tr-TR" sz="1800" dirty="0" smtClean="0"/>
                        <a:t>Geçen ay</a:t>
                      </a:r>
                      <a:endParaRPr lang="tr-TR" sz="1800" dirty="0"/>
                    </a:p>
                  </a:txBody>
                  <a:tcPr/>
                </a:tc>
                <a:tc>
                  <a:txBody>
                    <a:bodyPr/>
                    <a:lstStyle/>
                    <a:p>
                      <a:r>
                        <a:rPr lang="tr-TR" sz="1800" dirty="0" smtClean="0"/>
                        <a:t>Oran</a:t>
                      </a:r>
                      <a:endParaRPr lang="tr-TR" sz="1800" dirty="0"/>
                    </a:p>
                  </a:txBody>
                  <a:tcPr/>
                </a:tc>
                <a:tc>
                  <a:txBody>
                    <a:bodyPr/>
                    <a:lstStyle/>
                    <a:p>
                      <a:endParaRPr lang="tr-TR" sz="1800" dirty="0"/>
                    </a:p>
                  </a:txBody>
                  <a:tcPr/>
                </a:tc>
                <a:extLst>
                  <a:ext uri="{0D108BD9-81ED-4DB2-BD59-A6C34878D82A}">
                    <a16:rowId xmlns:a16="http://schemas.microsoft.com/office/drawing/2014/main" val="10000"/>
                  </a:ext>
                </a:extLst>
              </a:tr>
              <a:tr h="504056">
                <a:tc>
                  <a:txBody>
                    <a:bodyPr/>
                    <a:lstStyle/>
                    <a:p>
                      <a:r>
                        <a:rPr lang="tr-TR" sz="1800" dirty="0" smtClean="0"/>
                        <a:t>Yiyecek malzeme giderleri</a:t>
                      </a:r>
                      <a:endParaRPr lang="tr-TR" sz="1800" dirty="0"/>
                    </a:p>
                  </a:txBody>
                  <a:tcPr/>
                </a:tc>
                <a:tc>
                  <a:txBody>
                    <a:bodyPr/>
                    <a:lstStyle/>
                    <a:p>
                      <a:r>
                        <a:rPr lang="tr-TR" sz="1800" dirty="0" smtClean="0"/>
                        <a:t>160.000</a:t>
                      </a:r>
                      <a:endParaRPr lang="tr-TR" sz="1800" dirty="0"/>
                    </a:p>
                  </a:txBody>
                  <a:tcPr/>
                </a:tc>
                <a:tc>
                  <a:txBody>
                    <a:bodyPr/>
                    <a:lstStyle/>
                    <a:p>
                      <a:r>
                        <a:rPr lang="tr-TR" sz="1800" dirty="0" smtClean="0"/>
                        <a:t>%40</a:t>
                      </a:r>
                      <a:endParaRPr lang="tr-TR" sz="1800" dirty="0"/>
                    </a:p>
                  </a:txBody>
                  <a:tcPr/>
                </a:tc>
                <a:tc>
                  <a:txBody>
                    <a:bodyPr/>
                    <a:lstStyle/>
                    <a:p>
                      <a:endParaRPr lang="tr-TR" sz="1800" dirty="0"/>
                    </a:p>
                  </a:txBody>
                  <a:tcPr/>
                </a:tc>
                <a:extLst>
                  <a:ext uri="{0D108BD9-81ED-4DB2-BD59-A6C34878D82A}">
                    <a16:rowId xmlns:a16="http://schemas.microsoft.com/office/drawing/2014/main" val="10001"/>
                  </a:ext>
                </a:extLst>
              </a:tr>
              <a:tr h="370840">
                <a:tc>
                  <a:txBody>
                    <a:bodyPr/>
                    <a:lstStyle/>
                    <a:p>
                      <a:r>
                        <a:rPr lang="tr-TR" sz="1800" dirty="0" smtClean="0"/>
                        <a:t>İşçilik giderleri</a:t>
                      </a:r>
                      <a:endParaRPr lang="tr-TR" sz="1800" dirty="0"/>
                    </a:p>
                  </a:txBody>
                  <a:tcPr/>
                </a:tc>
                <a:tc>
                  <a:txBody>
                    <a:bodyPr/>
                    <a:lstStyle/>
                    <a:p>
                      <a:r>
                        <a:rPr lang="tr-TR" sz="1800" dirty="0" smtClean="0"/>
                        <a:t>120.000</a:t>
                      </a:r>
                      <a:endParaRPr lang="tr-TR" sz="1800" dirty="0"/>
                    </a:p>
                  </a:txBody>
                  <a:tcPr/>
                </a:tc>
                <a:tc>
                  <a:txBody>
                    <a:bodyPr/>
                    <a:lstStyle/>
                    <a:p>
                      <a:r>
                        <a:rPr lang="tr-TR" sz="1800" dirty="0" smtClean="0"/>
                        <a:t>%30</a:t>
                      </a:r>
                      <a:endParaRPr lang="tr-TR" sz="1800" dirty="0"/>
                    </a:p>
                  </a:txBody>
                  <a:tcPr/>
                </a:tc>
                <a:tc rowSpan="3">
                  <a:txBody>
                    <a:bodyPr/>
                    <a:lstStyle/>
                    <a:p>
                      <a:endParaRPr lang="tr-TR" sz="1800" dirty="0" smtClean="0"/>
                    </a:p>
                    <a:p>
                      <a:r>
                        <a:rPr lang="tr-TR" sz="1800" dirty="0" smtClean="0"/>
                        <a:t>%60</a:t>
                      </a:r>
                    </a:p>
                    <a:p>
                      <a:endParaRPr lang="tr-TR" sz="1800" dirty="0"/>
                    </a:p>
                  </a:txBody>
                  <a:tcPr/>
                </a:tc>
                <a:extLst>
                  <a:ext uri="{0D108BD9-81ED-4DB2-BD59-A6C34878D82A}">
                    <a16:rowId xmlns:a16="http://schemas.microsoft.com/office/drawing/2014/main" val="10002"/>
                  </a:ext>
                </a:extLst>
              </a:tr>
              <a:tr h="370840">
                <a:tc>
                  <a:txBody>
                    <a:bodyPr/>
                    <a:lstStyle/>
                    <a:p>
                      <a:r>
                        <a:rPr lang="tr-TR" sz="1800" dirty="0" smtClean="0"/>
                        <a:t>Genel üretim giderleri</a:t>
                      </a:r>
                      <a:endParaRPr lang="tr-TR" sz="1800" dirty="0"/>
                    </a:p>
                  </a:txBody>
                  <a:tcPr/>
                </a:tc>
                <a:tc>
                  <a:txBody>
                    <a:bodyPr/>
                    <a:lstStyle/>
                    <a:p>
                      <a:r>
                        <a:rPr lang="tr-TR" sz="1800" dirty="0" smtClean="0"/>
                        <a:t>80.000</a:t>
                      </a:r>
                      <a:endParaRPr lang="tr-TR" sz="1800" dirty="0"/>
                    </a:p>
                  </a:txBody>
                  <a:tcPr/>
                </a:tc>
                <a:tc>
                  <a:txBody>
                    <a:bodyPr/>
                    <a:lstStyle/>
                    <a:p>
                      <a:r>
                        <a:rPr lang="tr-TR" sz="1800" dirty="0" smtClean="0"/>
                        <a:t>%20</a:t>
                      </a:r>
                      <a:endParaRPr lang="tr-TR" sz="1800" dirty="0"/>
                    </a:p>
                  </a:txBody>
                  <a:tcPr/>
                </a:tc>
                <a:tc vMerge="1">
                  <a:txBody>
                    <a:bodyPr/>
                    <a:lstStyle/>
                    <a:p>
                      <a:endParaRPr lang="tr-TR" dirty="0"/>
                    </a:p>
                  </a:txBody>
                  <a:tcPr/>
                </a:tc>
                <a:extLst>
                  <a:ext uri="{0D108BD9-81ED-4DB2-BD59-A6C34878D82A}">
                    <a16:rowId xmlns:a16="http://schemas.microsoft.com/office/drawing/2014/main" val="10003"/>
                  </a:ext>
                </a:extLst>
              </a:tr>
              <a:tr h="370840">
                <a:tc>
                  <a:txBody>
                    <a:bodyPr/>
                    <a:lstStyle/>
                    <a:p>
                      <a:r>
                        <a:rPr lang="tr-TR" sz="1800" dirty="0" smtClean="0"/>
                        <a:t>Net kar</a:t>
                      </a:r>
                      <a:endParaRPr lang="tr-TR" sz="1800" dirty="0"/>
                    </a:p>
                  </a:txBody>
                  <a:tcPr/>
                </a:tc>
                <a:tc>
                  <a:txBody>
                    <a:bodyPr/>
                    <a:lstStyle/>
                    <a:p>
                      <a:r>
                        <a:rPr lang="tr-TR" sz="1800" dirty="0" smtClean="0"/>
                        <a:t>40.000</a:t>
                      </a:r>
                      <a:endParaRPr lang="tr-TR" sz="1800" dirty="0"/>
                    </a:p>
                  </a:txBody>
                  <a:tcPr/>
                </a:tc>
                <a:tc>
                  <a:txBody>
                    <a:bodyPr/>
                    <a:lstStyle/>
                    <a:p>
                      <a:r>
                        <a:rPr lang="tr-TR" sz="1800" dirty="0" smtClean="0"/>
                        <a:t>%10</a:t>
                      </a:r>
                      <a:endParaRPr lang="tr-TR" sz="1800" dirty="0"/>
                    </a:p>
                  </a:txBody>
                  <a:tcPr/>
                </a:tc>
                <a:tc vMerge="1">
                  <a:txBody>
                    <a:bodyPr/>
                    <a:lstStyle/>
                    <a:p>
                      <a:endParaRPr lang="tr-TR" dirty="0"/>
                    </a:p>
                  </a:txBody>
                  <a:tcPr/>
                </a:tc>
                <a:extLst>
                  <a:ext uri="{0D108BD9-81ED-4DB2-BD59-A6C34878D82A}">
                    <a16:rowId xmlns:a16="http://schemas.microsoft.com/office/drawing/2014/main" val="10004"/>
                  </a:ext>
                </a:extLst>
              </a:tr>
              <a:tr h="255632">
                <a:tc>
                  <a:txBody>
                    <a:bodyPr/>
                    <a:lstStyle/>
                    <a:p>
                      <a:r>
                        <a:rPr lang="tr-TR" sz="1800" dirty="0" smtClean="0"/>
                        <a:t>Toplam</a:t>
                      </a:r>
                      <a:endParaRPr lang="tr-TR" sz="1800" dirty="0"/>
                    </a:p>
                  </a:txBody>
                  <a:tcPr/>
                </a:tc>
                <a:tc>
                  <a:txBody>
                    <a:bodyPr/>
                    <a:lstStyle/>
                    <a:p>
                      <a:r>
                        <a:rPr lang="tr-TR" sz="1800" dirty="0" smtClean="0"/>
                        <a:t>400.000</a:t>
                      </a:r>
                      <a:endParaRPr lang="tr-TR" sz="1800" dirty="0"/>
                    </a:p>
                  </a:txBody>
                  <a:tcPr/>
                </a:tc>
                <a:tc>
                  <a:txBody>
                    <a:bodyPr/>
                    <a:lstStyle/>
                    <a:p>
                      <a:r>
                        <a:rPr lang="tr-TR" sz="1800" dirty="0" smtClean="0"/>
                        <a:t>%100</a:t>
                      </a:r>
                      <a:endParaRPr lang="tr-TR" sz="1800" dirty="0"/>
                    </a:p>
                  </a:txBody>
                  <a:tcPr/>
                </a:tc>
                <a:tc>
                  <a:txBody>
                    <a:bodyPr/>
                    <a:lstStyle/>
                    <a:p>
                      <a:endParaRPr lang="tr-TR" sz="180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144425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548680"/>
            <a:ext cx="8496944" cy="5577483"/>
          </a:xfrm>
        </p:spPr>
        <p:txBody>
          <a:bodyPr>
            <a:normAutofit/>
          </a:bodyPr>
          <a:lstStyle/>
          <a:p>
            <a:pPr marL="0" indent="0">
              <a:buNone/>
            </a:pPr>
            <a:r>
              <a:rPr lang="tr-TR" sz="2000" dirty="0" smtClean="0"/>
              <a:t>Malzeme giderleri ile direkt işçilik giderleri toplamına </a:t>
            </a:r>
            <a:r>
              <a:rPr lang="tr-TR" sz="2000" u="sng" dirty="0" smtClean="0">
                <a:solidFill>
                  <a:srgbClr val="FF0000"/>
                </a:solidFill>
              </a:rPr>
              <a:t>Temel Maliyet (Prime </a:t>
            </a:r>
            <a:r>
              <a:rPr lang="tr-TR" sz="2000" u="sng" dirty="0" err="1" smtClean="0">
                <a:solidFill>
                  <a:srgbClr val="FF0000"/>
                </a:solidFill>
              </a:rPr>
              <a:t>cost</a:t>
            </a:r>
            <a:r>
              <a:rPr lang="tr-TR" sz="2000" u="sng" dirty="0" smtClean="0">
                <a:solidFill>
                  <a:srgbClr val="FF0000"/>
                </a:solidFill>
              </a:rPr>
              <a:t>) </a:t>
            </a:r>
            <a:r>
              <a:rPr lang="tr-TR" sz="2000" dirty="0" smtClean="0"/>
              <a:t>denir, temel maliyet esas alınarak yiyecek fiyatları belirlemeye de </a:t>
            </a:r>
            <a:r>
              <a:rPr lang="tr-TR" sz="2000" u="sng" dirty="0" smtClean="0">
                <a:solidFill>
                  <a:srgbClr val="FF0000"/>
                </a:solidFill>
              </a:rPr>
              <a:t>Temel Maliyet ile Fiyatlama Yöntemi (Prime </a:t>
            </a:r>
            <a:r>
              <a:rPr lang="tr-TR" sz="2000" u="sng" dirty="0" err="1" smtClean="0">
                <a:solidFill>
                  <a:srgbClr val="FF0000"/>
                </a:solidFill>
              </a:rPr>
              <a:t>cost</a:t>
            </a:r>
            <a:r>
              <a:rPr lang="tr-TR" sz="2000" u="sng" dirty="0" smtClean="0">
                <a:solidFill>
                  <a:srgbClr val="FF0000"/>
                </a:solidFill>
              </a:rPr>
              <a:t> </a:t>
            </a:r>
            <a:r>
              <a:rPr lang="tr-TR" sz="2000" u="sng" dirty="0" err="1" smtClean="0">
                <a:solidFill>
                  <a:srgbClr val="FF0000"/>
                </a:solidFill>
              </a:rPr>
              <a:t>system</a:t>
            </a:r>
            <a:r>
              <a:rPr lang="tr-TR" sz="2000" u="sng" dirty="0" smtClean="0">
                <a:solidFill>
                  <a:srgbClr val="FF0000"/>
                </a:solidFill>
              </a:rPr>
              <a:t>)</a:t>
            </a:r>
            <a:r>
              <a:rPr lang="tr-TR" sz="2000" dirty="0" smtClean="0"/>
              <a:t> denir.</a:t>
            </a:r>
          </a:p>
          <a:p>
            <a:pPr marL="0" indent="0">
              <a:buNone/>
            </a:pPr>
            <a:r>
              <a:rPr lang="tr-TR" sz="2000" dirty="0" smtClean="0"/>
              <a:t>Örnek 3</a:t>
            </a:r>
          </a:p>
          <a:p>
            <a:pPr marL="0" indent="0">
              <a:buNone/>
            </a:pPr>
            <a:r>
              <a:rPr lang="tr-TR" sz="2000" dirty="0" smtClean="0"/>
              <a:t>%80 brüt kar yüzdesi ile çalışan restoran 10 porsiyonu için 1600 TL malzeme maliyeti olan x yemeğini iki aşçı hazırlamaktadır. 1.aşçının saat ücreti 200 TL ve yemek için 30 </a:t>
            </a:r>
            <a:r>
              <a:rPr lang="tr-TR" sz="2000" dirty="0" err="1" smtClean="0"/>
              <a:t>dk</a:t>
            </a:r>
            <a:r>
              <a:rPr lang="tr-TR" sz="2000" dirty="0" smtClean="0"/>
              <a:t> harcamaktadır, 2.aşçı ise saat ücreti 120 TL olup 30 </a:t>
            </a:r>
            <a:r>
              <a:rPr lang="tr-TR" sz="2000" dirty="0" err="1" smtClean="0"/>
              <a:t>dk</a:t>
            </a:r>
            <a:r>
              <a:rPr lang="tr-TR" sz="2000" dirty="0" smtClean="0"/>
              <a:t> harcamaktadır. Bir porsiyon x yemeğinin satış fiyatı nedir?</a:t>
            </a:r>
          </a:p>
          <a:p>
            <a:pPr marL="0" indent="0">
              <a:buNone/>
            </a:pPr>
            <a:r>
              <a:rPr lang="tr-TR" sz="1800" u="sng" dirty="0" smtClean="0"/>
              <a:t>Yemek türü</a:t>
            </a:r>
            <a:r>
              <a:rPr lang="tr-TR" sz="1800" dirty="0" smtClean="0"/>
              <a:t>  </a:t>
            </a:r>
            <a:r>
              <a:rPr lang="tr-TR" sz="1800" u="sng" dirty="0" smtClean="0"/>
              <a:t>Porsiyon</a:t>
            </a:r>
            <a:r>
              <a:rPr lang="tr-TR" sz="1800" dirty="0" smtClean="0"/>
              <a:t>  </a:t>
            </a:r>
            <a:r>
              <a:rPr lang="tr-TR" sz="1800" u="sng" dirty="0" err="1" smtClean="0"/>
              <a:t>M.Gideri</a:t>
            </a:r>
            <a:r>
              <a:rPr lang="tr-TR" sz="1800" dirty="0" smtClean="0"/>
              <a:t>  </a:t>
            </a:r>
            <a:r>
              <a:rPr lang="tr-TR" sz="1800" u="sng" dirty="0" smtClean="0"/>
              <a:t>Üretim zamanı</a:t>
            </a:r>
            <a:r>
              <a:rPr lang="tr-TR" sz="1800" dirty="0" smtClean="0"/>
              <a:t>    </a:t>
            </a:r>
            <a:r>
              <a:rPr lang="tr-TR" sz="1800" u="sng" dirty="0" smtClean="0"/>
              <a:t>Direkt işçilik</a:t>
            </a:r>
            <a:r>
              <a:rPr lang="tr-TR" sz="1800" dirty="0" smtClean="0"/>
              <a:t>                </a:t>
            </a:r>
            <a:r>
              <a:rPr lang="tr-TR" sz="1800" u="sng" dirty="0" smtClean="0"/>
              <a:t>Temel maliyet</a:t>
            </a:r>
          </a:p>
          <a:p>
            <a:pPr marL="0" indent="0">
              <a:buNone/>
            </a:pPr>
            <a:r>
              <a:rPr lang="tr-TR" sz="1800" dirty="0"/>
              <a:t> </a:t>
            </a:r>
            <a:r>
              <a:rPr lang="tr-TR" sz="1800" dirty="0" smtClean="0"/>
              <a:t>      x                   10          1600       1- 30 </a:t>
            </a:r>
            <a:r>
              <a:rPr lang="tr-TR" sz="1800" dirty="0" err="1" smtClean="0"/>
              <a:t>dak</a:t>
            </a:r>
            <a:r>
              <a:rPr lang="tr-TR" sz="1800" dirty="0" smtClean="0"/>
              <a:t>                   100                            3200 TL</a:t>
            </a:r>
          </a:p>
          <a:p>
            <a:pPr marL="0" indent="0">
              <a:buNone/>
            </a:pPr>
            <a:r>
              <a:rPr lang="tr-TR" sz="1800" dirty="0"/>
              <a:t> </a:t>
            </a:r>
            <a:r>
              <a:rPr lang="tr-TR" sz="1800" dirty="0" smtClean="0"/>
              <a:t>                                                          2-30 </a:t>
            </a:r>
            <a:r>
              <a:rPr lang="tr-TR" sz="1800" dirty="0" err="1" smtClean="0"/>
              <a:t>dak</a:t>
            </a:r>
            <a:r>
              <a:rPr lang="tr-TR" sz="1800" dirty="0" smtClean="0"/>
              <a:t>                      60</a:t>
            </a:r>
          </a:p>
          <a:p>
            <a:pPr marL="0" indent="0">
              <a:buNone/>
            </a:pPr>
            <a:r>
              <a:rPr lang="tr-TR" sz="1800" dirty="0"/>
              <a:t> </a:t>
            </a:r>
            <a:r>
              <a:rPr lang="tr-TR" sz="1800" dirty="0" smtClean="0"/>
              <a:t>                                                                                         160x10=1600 TL</a:t>
            </a:r>
          </a:p>
          <a:p>
            <a:pPr marL="0" indent="0">
              <a:buNone/>
            </a:pPr>
            <a:r>
              <a:rPr lang="tr-TR" sz="1800" dirty="0" smtClean="0"/>
              <a:t>Temel maliyet gideri (%20)                           3.200 TL</a:t>
            </a:r>
          </a:p>
          <a:p>
            <a:pPr marL="0" indent="0">
              <a:buNone/>
            </a:pPr>
            <a:r>
              <a:rPr lang="tr-TR" sz="1800" dirty="0" smtClean="0"/>
              <a:t>Brüt kar (4x3200)      (%80) 12800-1600= </a:t>
            </a:r>
            <a:r>
              <a:rPr lang="tr-TR" sz="1800" u="sng" dirty="0" smtClean="0"/>
              <a:t>11.200 TL</a:t>
            </a:r>
          </a:p>
          <a:p>
            <a:pPr marL="0" indent="0">
              <a:buNone/>
            </a:pPr>
            <a:r>
              <a:rPr lang="tr-TR" sz="1800" dirty="0" smtClean="0"/>
              <a:t>                                                                         14.400 /10=1.440 TL bir porsiyon satış fiyatı</a:t>
            </a:r>
            <a:endParaRPr lang="tr-TR" sz="1800" dirty="0"/>
          </a:p>
        </p:txBody>
      </p:sp>
    </p:spTree>
    <p:extLst>
      <p:ext uri="{BB962C8B-B14F-4D97-AF65-F5344CB8AC3E}">
        <p14:creationId xmlns:p14="http://schemas.microsoft.com/office/powerpoint/2010/main" val="311019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60640"/>
          </a:xfrm>
        </p:spPr>
        <p:txBody>
          <a:bodyPr>
            <a:normAutofit fontScale="62500" lnSpcReduction="20000"/>
          </a:bodyPr>
          <a:lstStyle/>
          <a:p>
            <a:pPr marL="0" indent="0">
              <a:buNone/>
            </a:pPr>
            <a:r>
              <a:rPr lang="tr-TR" dirty="0" smtClean="0"/>
              <a:t>	Bir yiyecek ve içeceğin fiyatı , yiyecek içecek tesisinin pazarı ve maliyetleri ile belirlenir. Eğer müşteriler belli bir fiyattaki yiyecek-içecekleri satın almayı istiyorlarsa yiyecek-içecek tesislerinin bu istekleri dikkate alması ve fiyatları düzenlemesi gerekir. Yiyecek içecek endüstrisinde yeterli ve gerçek bir kar üzerinde değil ,brüt kar yüzdesi üzerinde daha fazla durulmaktadır. Brüt kar yüzdesini yüksek tutan tesislerin yüksek maliyetli yiyecek ve içeceklere yönelmesi ortaya çıkar. Bu durumu önlemek için brüt kar yüzdesini baz alma zorunluluğu doğar. </a:t>
            </a:r>
          </a:p>
          <a:p>
            <a:pPr marL="0" indent="0">
              <a:buNone/>
            </a:pPr>
            <a:endParaRPr lang="tr-TR" u="sng" dirty="0" smtClean="0">
              <a:solidFill>
                <a:srgbClr val="FF0000"/>
              </a:solidFill>
            </a:endParaRPr>
          </a:p>
          <a:p>
            <a:pPr marL="0" indent="0">
              <a:buNone/>
            </a:pPr>
            <a:r>
              <a:rPr lang="tr-TR" u="sng" dirty="0" smtClean="0">
                <a:solidFill>
                  <a:srgbClr val="FF0000"/>
                </a:solidFill>
              </a:rPr>
              <a:t>Pazara yönelme eğiliminin özellikleri;</a:t>
            </a:r>
          </a:p>
          <a:p>
            <a:pPr marL="0" indent="0">
              <a:buNone/>
            </a:pPr>
            <a:r>
              <a:rPr lang="tr-TR" dirty="0" smtClean="0"/>
              <a:t>1-Değişmez maliyetlerin yüksek olması</a:t>
            </a:r>
          </a:p>
          <a:p>
            <a:pPr marL="0" indent="0">
              <a:buNone/>
            </a:pPr>
            <a:r>
              <a:rPr lang="tr-TR" dirty="0" smtClean="0"/>
              <a:t>2-Kar oranına katkısı, maliyetlerin azaltılması yerine fiyatlar artırılarak gelirlerin artırılmasına daha önem verilmesi</a:t>
            </a:r>
          </a:p>
          <a:p>
            <a:pPr marL="0" indent="0">
              <a:buNone/>
            </a:pPr>
            <a:r>
              <a:rPr lang="tr-TR" dirty="0" smtClean="0"/>
              <a:t>3-Yiyecek ve içeceklere  karşı kararsız bir istemin olması</a:t>
            </a:r>
          </a:p>
          <a:p>
            <a:pPr marL="0" indent="0">
              <a:buNone/>
            </a:pPr>
            <a:r>
              <a:rPr lang="tr-TR" dirty="0" smtClean="0"/>
              <a:t>4-Daha esnek fiyatlandırma politikalarının uygulanabilmesi</a:t>
            </a:r>
          </a:p>
          <a:p>
            <a:pPr marL="0" indent="0">
              <a:buNone/>
            </a:pPr>
            <a:r>
              <a:rPr lang="tr-TR" dirty="0" smtClean="0"/>
              <a:t>	</a:t>
            </a:r>
          </a:p>
          <a:p>
            <a:pPr marL="0" indent="0">
              <a:buNone/>
            </a:pPr>
            <a:r>
              <a:rPr lang="tr-TR" u="sng" dirty="0" smtClean="0">
                <a:solidFill>
                  <a:srgbClr val="FF0000"/>
                </a:solidFill>
              </a:rPr>
              <a:t>Fiyatlandırma yöntemlerinin dayandırıldığı temel faktörler;</a:t>
            </a:r>
          </a:p>
          <a:p>
            <a:pPr marL="0" indent="0">
              <a:buNone/>
            </a:pPr>
            <a:r>
              <a:rPr lang="tr-TR" dirty="0" smtClean="0"/>
              <a:t>1-Maliyet</a:t>
            </a:r>
          </a:p>
          <a:p>
            <a:pPr marL="0" indent="0">
              <a:buNone/>
            </a:pPr>
            <a:r>
              <a:rPr lang="tr-TR" dirty="0" smtClean="0"/>
              <a:t>2-Pazar (istem ve rekabet)</a:t>
            </a:r>
          </a:p>
          <a:p>
            <a:pPr marL="0" indent="0">
              <a:buNone/>
            </a:pPr>
            <a:r>
              <a:rPr lang="tr-TR" dirty="0" smtClean="0"/>
              <a:t>3-Kar</a:t>
            </a:r>
          </a:p>
          <a:p>
            <a:pPr marL="0" indent="0">
              <a:buNone/>
            </a:pPr>
            <a:endParaRPr lang="tr-TR" dirty="0"/>
          </a:p>
        </p:txBody>
      </p:sp>
    </p:spTree>
    <p:extLst>
      <p:ext uri="{BB962C8B-B14F-4D97-AF65-F5344CB8AC3E}">
        <p14:creationId xmlns:p14="http://schemas.microsoft.com/office/powerpoint/2010/main" val="28526206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04656"/>
          </a:xfrm>
        </p:spPr>
        <p:txBody>
          <a:bodyPr>
            <a:normAutofit fontScale="55000" lnSpcReduction="20000"/>
          </a:bodyPr>
          <a:lstStyle/>
          <a:p>
            <a:pPr marL="0" indent="0">
              <a:buNone/>
            </a:pPr>
            <a:r>
              <a:rPr lang="tr-TR" dirty="0" smtClean="0">
                <a:solidFill>
                  <a:srgbClr val="FF0000"/>
                </a:solidFill>
              </a:rPr>
              <a:t>Maliyet faktörü yöntemi</a:t>
            </a:r>
          </a:p>
          <a:p>
            <a:pPr marL="0" indent="0">
              <a:buNone/>
            </a:pPr>
            <a:r>
              <a:rPr lang="tr-TR" dirty="0" smtClean="0"/>
              <a:t>Satışların yüzdesi olarak maliyet=Aylık toplam maliyet/Aylık toplam satış</a:t>
            </a:r>
          </a:p>
          <a:p>
            <a:pPr marL="0" indent="0">
              <a:buNone/>
            </a:pPr>
            <a:r>
              <a:rPr lang="tr-TR" dirty="0" smtClean="0"/>
              <a:t>Örnek, Aylık toplam satışlar 50.000 TL</a:t>
            </a:r>
          </a:p>
          <a:p>
            <a:pPr marL="0" indent="0">
              <a:buNone/>
            </a:pPr>
            <a:r>
              <a:rPr lang="tr-TR" dirty="0"/>
              <a:t> </a:t>
            </a:r>
            <a:r>
              <a:rPr lang="tr-TR" dirty="0" smtClean="0"/>
              <a:t>          Aylık toplam maliyet 25.000 TL</a:t>
            </a:r>
          </a:p>
          <a:p>
            <a:pPr marL="0" indent="0">
              <a:buNone/>
            </a:pPr>
            <a:r>
              <a:rPr lang="tr-TR" dirty="0" smtClean="0"/>
              <a:t>S.Y.O.M.=25000/50000=0,5</a:t>
            </a:r>
          </a:p>
          <a:p>
            <a:pPr marL="0" indent="0">
              <a:buNone/>
            </a:pPr>
            <a:r>
              <a:rPr lang="tr-TR" dirty="0" smtClean="0"/>
              <a:t>Sonra bulunan yüzde yardımıyla maliyet faktörü bulunur</a:t>
            </a:r>
          </a:p>
          <a:p>
            <a:pPr marL="0" indent="0">
              <a:buNone/>
            </a:pPr>
            <a:r>
              <a:rPr lang="tr-TR" dirty="0" smtClean="0"/>
              <a:t>Maliyet faktörü=1/0,5=2</a:t>
            </a:r>
          </a:p>
          <a:p>
            <a:pPr marL="0" indent="0">
              <a:buNone/>
            </a:pPr>
            <a:r>
              <a:rPr lang="tr-TR" dirty="0" smtClean="0"/>
              <a:t>Menüye dahil edilecek yiyeceklerin malzeme bedeli, maliyet faktörü ile çarpılır ve menüye alınacak yemeğin faktör maliyeti bulunup porsiyon sayısına bölünerek porsiyon başına maliyet bulunur.</a:t>
            </a:r>
          </a:p>
          <a:p>
            <a:pPr marL="0" indent="0">
              <a:buNone/>
            </a:pPr>
            <a:r>
              <a:rPr lang="tr-TR" dirty="0" smtClean="0"/>
              <a:t>Daha sade haliyle;</a:t>
            </a:r>
          </a:p>
          <a:p>
            <a:pPr marL="0" indent="0">
              <a:buNone/>
            </a:pPr>
            <a:r>
              <a:rPr lang="tr-TR" dirty="0" smtClean="0"/>
              <a:t>PBM=(</a:t>
            </a:r>
            <a:r>
              <a:rPr lang="tr-TR" u="sng" dirty="0" smtClean="0"/>
              <a:t>ATS/ATM)XHM</a:t>
            </a:r>
          </a:p>
          <a:p>
            <a:pPr marL="0" indent="0">
              <a:buNone/>
            </a:pPr>
            <a:r>
              <a:rPr lang="tr-TR" dirty="0" smtClean="0"/>
              <a:t>                     PS</a:t>
            </a:r>
          </a:p>
          <a:p>
            <a:pPr marL="0" indent="0">
              <a:buNone/>
            </a:pPr>
            <a:r>
              <a:rPr lang="tr-TR" dirty="0" smtClean="0"/>
              <a:t>ATS=Aylık toplam satışlar</a:t>
            </a:r>
          </a:p>
          <a:p>
            <a:pPr marL="0" indent="0">
              <a:buNone/>
            </a:pPr>
            <a:r>
              <a:rPr lang="tr-TR" dirty="0" smtClean="0"/>
              <a:t>ATM=Aylık toplam maliyetler</a:t>
            </a:r>
          </a:p>
          <a:p>
            <a:pPr marL="0" indent="0">
              <a:buNone/>
            </a:pPr>
            <a:r>
              <a:rPr lang="tr-TR" dirty="0" smtClean="0"/>
              <a:t>HM=Hammadde giderleri</a:t>
            </a:r>
          </a:p>
          <a:p>
            <a:pPr marL="0" indent="0">
              <a:buNone/>
            </a:pPr>
            <a:r>
              <a:rPr lang="tr-TR" dirty="0" smtClean="0"/>
              <a:t>PS=Porsiyon sayısı</a:t>
            </a:r>
          </a:p>
          <a:p>
            <a:pPr marL="0" indent="0">
              <a:buNone/>
            </a:pPr>
            <a:r>
              <a:rPr lang="tr-TR" dirty="0" smtClean="0"/>
              <a:t>Örnek</a:t>
            </a:r>
          </a:p>
          <a:p>
            <a:pPr marL="0" indent="0">
              <a:buNone/>
            </a:pPr>
            <a:r>
              <a:rPr lang="tr-TR" dirty="0" smtClean="0"/>
              <a:t>PBM= </a:t>
            </a:r>
            <a:r>
              <a:rPr lang="tr-TR" u="sng" dirty="0" smtClean="0"/>
              <a:t>(20000/10000)x100</a:t>
            </a:r>
            <a:r>
              <a:rPr lang="tr-TR" dirty="0" smtClean="0"/>
              <a:t>=20 TL</a:t>
            </a:r>
            <a:endParaRPr lang="tr-TR" u="sng" dirty="0" smtClean="0"/>
          </a:p>
          <a:p>
            <a:pPr marL="0" indent="0">
              <a:buNone/>
            </a:pPr>
            <a:r>
              <a:rPr lang="tr-TR" dirty="0"/>
              <a:t> </a:t>
            </a:r>
            <a:r>
              <a:rPr lang="tr-TR" dirty="0" smtClean="0"/>
              <a:t>                       10</a:t>
            </a:r>
          </a:p>
          <a:p>
            <a:pPr marL="0" indent="0">
              <a:buNone/>
            </a:pPr>
            <a:r>
              <a:rPr lang="tr-TR" dirty="0" smtClean="0"/>
              <a:t>Porsiyon Fiyatı=</a:t>
            </a:r>
            <a:r>
              <a:rPr lang="tr-TR" dirty="0" err="1" smtClean="0"/>
              <a:t>PBM+Kar</a:t>
            </a:r>
            <a:endParaRPr lang="tr-TR" dirty="0" smtClean="0"/>
          </a:p>
          <a:p>
            <a:pPr marL="0" indent="0">
              <a:buNone/>
            </a:pPr>
            <a:endParaRPr lang="tr-TR" dirty="0"/>
          </a:p>
          <a:p>
            <a:pPr marL="0" indent="0">
              <a:buNone/>
            </a:pPr>
            <a:endParaRPr lang="tr-TR" dirty="0"/>
          </a:p>
        </p:txBody>
      </p:sp>
    </p:spTree>
    <p:extLst>
      <p:ext uri="{BB962C8B-B14F-4D97-AF65-F5344CB8AC3E}">
        <p14:creationId xmlns:p14="http://schemas.microsoft.com/office/powerpoint/2010/main" val="22395418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548680"/>
            <a:ext cx="8229600" cy="5721499"/>
          </a:xfrm>
        </p:spPr>
        <p:txBody>
          <a:bodyPr>
            <a:normAutofit lnSpcReduction="10000"/>
          </a:bodyPr>
          <a:lstStyle/>
          <a:p>
            <a:pPr marL="0" indent="0">
              <a:buNone/>
            </a:pPr>
            <a:r>
              <a:rPr lang="tr-TR" dirty="0" smtClean="0">
                <a:solidFill>
                  <a:srgbClr val="FF0000"/>
                </a:solidFill>
              </a:rPr>
              <a:t>Porsiyon maliyeti yöntemi</a:t>
            </a:r>
          </a:p>
          <a:p>
            <a:pPr marL="0" indent="0">
              <a:buNone/>
            </a:pPr>
            <a:r>
              <a:rPr lang="tr-TR" dirty="0" smtClean="0"/>
              <a:t>PBM= </a:t>
            </a:r>
            <a:r>
              <a:rPr lang="tr-TR" u="sng" dirty="0" smtClean="0"/>
              <a:t>HM+(HMx0,9)+(HMx0,4)</a:t>
            </a:r>
          </a:p>
          <a:p>
            <a:pPr marL="0" indent="0">
              <a:buNone/>
            </a:pPr>
            <a:r>
              <a:rPr lang="tr-TR" dirty="0"/>
              <a:t> </a:t>
            </a:r>
            <a:r>
              <a:rPr lang="tr-TR" dirty="0" smtClean="0"/>
              <a:t>                             PS</a:t>
            </a:r>
          </a:p>
          <a:p>
            <a:pPr marL="0" indent="0">
              <a:buNone/>
            </a:pPr>
            <a:r>
              <a:rPr lang="tr-TR" dirty="0" smtClean="0"/>
              <a:t>Porsiyon fiyatı=</a:t>
            </a:r>
            <a:r>
              <a:rPr lang="tr-TR" dirty="0" err="1" smtClean="0"/>
              <a:t>PBM+Kar</a:t>
            </a:r>
            <a:endParaRPr lang="tr-TR" dirty="0" smtClean="0"/>
          </a:p>
          <a:p>
            <a:pPr marL="0" indent="0">
              <a:buNone/>
            </a:pPr>
            <a:r>
              <a:rPr lang="tr-TR" dirty="0" smtClean="0"/>
              <a:t>Örnek: Hammadde maliyeti 1000 TL olan x yemeğinden 10 porsiyon yapılacaktır. PBM yöntemine göre 1 porsiyon x yemeği kaç TL olur?</a:t>
            </a:r>
          </a:p>
          <a:p>
            <a:pPr marL="0" indent="0">
              <a:buNone/>
            </a:pPr>
            <a:r>
              <a:rPr lang="tr-TR" dirty="0" smtClean="0"/>
              <a:t>PBM= </a:t>
            </a:r>
            <a:r>
              <a:rPr lang="tr-TR" u="sng" dirty="0" smtClean="0"/>
              <a:t>1000+(1000x0,9)+(1000x0,4)</a:t>
            </a:r>
            <a:endParaRPr lang="tr-TR" dirty="0" smtClean="0"/>
          </a:p>
          <a:p>
            <a:pPr marL="0" indent="0">
              <a:buNone/>
            </a:pPr>
            <a:r>
              <a:rPr lang="tr-TR" dirty="0"/>
              <a:t> </a:t>
            </a:r>
            <a:r>
              <a:rPr lang="tr-TR" dirty="0" smtClean="0"/>
              <a:t>                             10</a:t>
            </a:r>
          </a:p>
          <a:p>
            <a:pPr marL="0" indent="0">
              <a:buNone/>
            </a:pPr>
            <a:r>
              <a:rPr lang="tr-TR" dirty="0" smtClean="0"/>
              <a:t>PBM= </a:t>
            </a:r>
            <a:r>
              <a:rPr lang="tr-TR" u="sng" dirty="0" smtClean="0"/>
              <a:t>1000+900+400</a:t>
            </a:r>
            <a:r>
              <a:rPr lang="tr-TR" dirty="0" smtClean="0"/>
              <a:t>=230 TL</a:t>
            </a:r>
          </a:p>
          <a:p>
            <a:pPr marL="0" indent="0">
              <a:buNone/>
            </a:pPr>
            <a:r>
              <a:rPr lang="tr-TR" dirty="0"/>
              <a:t> </a:t>
            </a:r>
            <a:r>
              <a:rPr lang="tr-TR" dirty="0" smtClean="0"/>
              <a:t>                     10</a:t>
            </a:r>
            <a:endParaRPr lang="tr-TR" dirty="0"/>
          </a:p>
        </p:txBody>
      </p:sp>
    </p:spTree>
    <p:extLst>
      <p:ext uri="{BB962C8B-B14F-4D97-AF65-F5344CB8AC3E}">
        <p14:creationId xmlns:p14="http://schemas.microsoft.com/office/powerpoint/2010/main" val="3184332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16632"/>
            <a:ext cx="8712968" cy="6480720"/>
          </a:xfrm>
        </p:spPr>
        <p:txBody>
          <a:bodyPr>
            <a:normAutofit fontScale="47500" lnSpcReduction="20000"/>
          </a:bodyPr>
          <a:lstStyle/>
          <a:p>
            <a:pPr marL="0" indent="0">
              <a:buNone/>
            </a:pPr>
            <a:r>
              <a:rPr lang="tr-TR" sz="3400" u="sng" dirty="0">
                <a:solidFill>
                  <a:srgbClr val="C00000"/>
                </a:solidFill>
              </a:rPr>
              <a:t>Arz ve talep </a:t>
            </a:r>
            <a:r>
              <a:rPr lang="tr-TR" sz="3400" u="sng" dirty="0" smtClean="0">
                <a:solidFill>
                  <a:srgbClr val="C00000"/>
                </a:solidFill>
              </a:rPr>
              <a:t>kavramı</a:t>
            </a:r>
          </a:p>
          <a:p>
            <a:pPr marL="0" indent="0">
              <a:buNone/>
            </a:pPr>
            <a:r>
              <a:rPr lang="tr-TR" sz="3400" dirty="0"/>
              <a:t> Arz, mal veya hizmetlerin belirli bir piyasada, belirli bir zamanda ve belirli bir fiyattan satışa sunulmasıdır.</a:t>
            </a:r>
          </a:p>
          <a:p>
            <a:pPr marL="0" indent="0">
              <a:buNone/>
            </a:pPr>
            <a:r>
              <a:rPr lang="tr-TR" sz="3400" dirty="0"/>
              <a:t>Talep belirli bir sürede, </a:t>
            </a:r>
            <a:r>
              <a:rPr lang="tr-TR" sz="3400" dirty="0" smtClean="0"/>
              <a:t>belirli </a:t>
            </a:r>
            <a:r>
              <a:rPr lang="tr-TR" sz="3400" dirty="0"/>
              <a:t>bir piyasada, belirli bir fiyatta kişinin satın alma isteği ve geliriyle satın alabileceği mal ve hizmet miktarıdır.</a:t>
            </a:r>
          </a:p>
          <a:p>
            <a:pPr marL="0" indent="0">
              <a:buNone/>
            </a:pPr>
            <a:endParaRPr lang="tr-TR" dirty="0" smtClean="0"/>
          </a:p>
          <a:p>
            <a:pPr marL="0" indent="0">
              <a:buNone/>
            </a:pPr>
            <a:r>
              <a:rPr lang="tr-TR" sz="3400" dirty="0" smtClean="0"/>
              <a:t>Fiyatlandırmaya </a:t>
            </a:r>
            <a:r>
              <a:rPr lang="tr-TR" sz="3400" dirty="0"/>
              <a:t>etki eden </a:t>
            </a:r>
            <a:r>
              <a:rPr lang="tr-TR" sz="3400" dirty="0" smtClean="0"/>
              <a:t>faktörler</a:t>
            </a:r>
            <a:endParaRPr lang="tr-TR" sz="3400" dirty="0"/>
          </a:p>
          <a:p>
            <a:pPr marL="0" indent="0">
              <a:buNone/>
            </a:pPr>
            <a:r>
              <a:rPr lang="tr-TR" sz="3400" dirty="0"/>
              <a:t>1-Kontrol edilebilir </a:t>
            </a:r>
            <a:r>
              <a:rPr lang="tr-TR" sz="3400" dirty="0" smtClean="0"/>
              <a:t>faktörler</a:t>
            </a:r>
          </a:p>
          <a:p>
            <a:pPr marL="0" indent="0">
              <a:buNone/>
            </a:pPr>
            <a:r>
              <a:rPr lang="tr-TR" sz="3400" dirty="0" smtClean="0"/>
              <a:t>*Maliyetler</a:t>
            </a:r>
          </a:p>
          <a:p>
            <a:pPr marL="0" indent="0">
              <a:buNone/>
            </a:pPr>
            <a:r>
              <a:rPr lang="tr-TR" sz="3400" dirty="0" smtClean="0"/>
              <a:t>*Fiyatlama hedefleri</a:t>
            </a:r>
          </a:p>
          <a:p>
            <a:pPr marL="0" indent="0">
              <a:buNone/>
            </a:pPr>
            <a:r>
              <a:rPr lang="tr-TR" sz="3400" dirty="0" smtClean="0"/>
              <a:t>*Sunulan mal ve hizmetler</a:t>
            </a:r>
          </a:p>
          <a:p>
            <a:pPr marL="0" indent="0">
              <a:buNone/>
            </a:pPr>
            <a:r>
              <a:rPr lang="tr-TR" sz="3400" dirty="0" smtClean="0"/>
              <a:t>*İşletme kaynakları</a:t>
            </a:r>
          </a:p>
          <a:p>
            <a:pPr marL="0" indent="0">
              <a:buNone/>
            </a:pPr>
            <a:r>
              <a:rPr lang="tr-TR" sz="3400" dirty="0" smtClean="0"/>
              <a:t>-</a:t>
            </a:r>
            <a:r>
              <a:rPr lang="tr-TR" sz="3400" dirty="0" err="1" smtClean="0"/>
              <a:t>İşgören</a:t>
            </a:r>
            <a:endParaRPr lang="tr-TR" sz="3400" dirty="0" smtClean="0"/>
          </a:p>
          <a:p>
            <a:pPr marL="0" indent="0">
              <a:buNone/>
            </a:pPr>
            <a:r>
              <a:rPr lang="tr-TR" sz="3400" dirty="0" smtClean="0"/>
              <a:t>-Malzeme ve teçhizat</a:t>
            </a:r>
          </a:p>
          <a:p>
            <a:pPr marL="0" indent="0">
              <a:buNone/>
            </a:pPr>
            <a:r>
              <a:rPr lang="tr-TR" sz="3400" dirty="0" smtClean="0"/>
              <a:t>-Sermaye</a:t>
            </a:r>
          </a:p>
          <a:p>
            <a:pPr marL="0" indent="0">
              <a:buNone/>
            </a:pPr>
            <a:r>
              <a:rPr lang="tr-TR" sz="3400" dirty="0" smtClean="0"/>
              <a:t>-Zaman</a:t>
            </a:r>
            <a:endParaRPr lang="tr-TR" sz="3400" dirty="0"/>
          </a:p>
          <a:p>
            <a:pPr marL="0" indent="0">
              <a:buNone/>
            </a:pPr>
            <a:r>
              <a:rPr lang="tr-TR" sz="3400" dirty="0"/>
              <a:t>2-Kontrol edilemeyen </a:t>
            </a:r>
            <a:r>
              <a:rPr lang="tr-TR" sz="3400" dirty="0" smtClean="0"/>
              <a:t>faktörler</a:t>
            </a:r>
          </a:p>
          <a:p>
            <a:pPr marL="0" indent="0">
              <a:buNone/>
            </a:pPr>
            <a:r>
              <a:rPr lang="tr-TR" sz="3400" dirty="0" smtClean="0"/>
              <a:t>*Talep</a:t>
            </a:r>
          </a:p>
          <a:p>
            <a:pPr marL="0" indent="0">
              <a:buNone/>
            </a:pPr>
            <a:r>
              <a:rPr lang="tr-TR" sz="3400" dirty="0" smtClean="0"/>
              <a:t>*Rekabet</a:t>
            </a:r>
          </a:p>
          <a:p>
            <a:pPr marL="0" indent="0">
              <a:buNone/>
            </a:pPr>
            <a:r>
              <a:rPr lang="tr-TR" sz="3400" dirty="0" smtClean="0"/>
              <a:t>*Sektörün yapısı</a:t>
            </a:r>
          </a:p>
          <a:p>
            <a:pPr marL="0" indent="0">
              <a:buNone/>
            </a:pPr>
            <a:r>
              <a:rPr lang="tr-TR" sz="3400" dirty="0" smtClean="0"/>
              <a:t>*Pazardaki değişmeler</a:t>
            </a:r>
          </a:p>
          <a:p>
            <a:pPr marL="0" indent="0">
              <a:buNone/>
            </a:pPr>
            <a:r>
              <a:rPr lang="tr-TR" sz="3400" dirty="0" smtClean="0"/>
              <a:t>*Çevre</a:t>
            </a:r>
          </a:p>
          <a:p>
            <a:pPr marL="0" indent="0">
              <a:buNone/>
            </a:pPr>
            <a:r>
              <a:rPr lang="tr-TR" sz="3400" dirty="0" smtClean="0"/>
              <a:t>-Sosyal çevre</a:t>
            </a:r>
          </a:p>
          <a:p>
            <a:pPr marL="0" indent="0">
              <a:buNone/>
            </a:pPr>
            <a:r>
              <a:rPr lang="tr-TR" sz="3400" dirty="0" smtClean="0"/>
              <a:t>-Teknoloji</a:t>
            </a:r>
          </a:p>
          <a:p>
            <a:pPr marL="0" indent="0">
              <a:buNone/>
            </a:pPr>
            <a:r>
              <a:rPr lang="tr-TR" sz="3400" dirty="0" smtClean="0"/>
              <a:t>-Hukuk</a:t>
            </a:r>
          </a:p>
          <a:p>
            <a:pPr marL="0" indent="0">
              <a:buNone/>
            </a:pPr>
            <a:r>
              <a:rPr lang="tr-TR" sz="3400" dirty="0" smtClean="0"/>
              <a:t>-Ekonomik vb.</a:t>
            </a:r>
            <a:endParaRPr lang="tr-TR" sz="3400" dirty="0"/>
          </a:p>
          <a:p>
            <a:pPr marL="0" indent="0">
              <a:buNone/>
            </a:pPr>
            <a:endParaRPr lang="tr-TR" dirty="0"/>
          </a:p>
        </p:txBody>
      </p:sp>
      <p:pic>
        <p:nvPicPr>
          <p:cNvPr id="4" name="Kayıtlı Ses">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4267200" y="3124200"/>
            <a:ext cx="609600" cy="609600"/>
          </a:xfrm>
          <a:prstGeom prst="rect">
            <a:avLst/>
          </a:prstGeom>
        </p:spPr>
      </p:pic>
    </p:spTree>
    <p:extLst>
      <p:ext uri="{BB962C8B-B14F-4D97-AF65-F5344CB8AC3E}">
        <p14:creationId xmlns:p14="http://schemas.microsoft.com/office/powerpoint/2010/main" val="187957941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63340"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363272" cy="6192688"/>
          </a:xfrm>
        </p:spPr>
        <p:txBody>
          <a:bodyPr>
            <a:noAutofit/>
          </a:bodyPr>
          <a:lstStyle/>
          <a:p>
            <a:pPr marL="0" indent="0">
              <a:buNone/>
            </a:pPr>
            <a:r>
              <a:rPr lang="tr-TR" sz="1600" u="sng" dirty="0">
                <a:solidFill>
                  <a:srgbClr val="C00000"/>
                </a:solidFill>
              </a:rPr>
              <a:t>Fiyatlandırma stratejileri</a:t>
            </a:r>
          </a:p>
          <a:p>
            <a:pPr marL="0" indent="0">
              <a:buNone/>
            </a:pPr>
            <a:r>
              <a:rPr lang="tr-TR" sz="1600" b="1" dirty="0"/>
              <a:t>1-Maliyet </a:t>
            </a:r>
            <a:r>
              <a:rPr lang="tr-TR" sz="1600" b="1" dirty="0" smtClean="0"/>
              <a:t>yönelik fiyatlandırma</a:t>
            </a:r>
          </a:p>
          <a:p>
            <a:pPr marL="0" indent="0">
              <a:buNone/>
            </a:pPr>
            <a:r>
              <a:rPr lang="tr-TR" sz="1600" dirty="0"/>
              <a:t>	</a:t>
            </a:r>
            <a:r>
              <a:rPr lang="tr-TR" sz="1600" dirty="0" smtClean="0"/>
              <a:t>Anlaşılması ve uygulanması kolay bir yöntemdir. Bunun yanında;</a:t>
            </a:r>
          </a:p>
          <a:p>
            <a:pPr marL="0" indent="0">
              <a:buNone/>
            </a:pPr>
            <a:r>
              <a:rPr lang="tr-TR" sz="1600" u="sng" dirty="0" smtClean="0"/>
              <a:t>Birinci olarak </a:t>
            </a:r>
            <a:r>
              <a:rPr lang="tr-TR" sz="1600" dirty="0" smtClean="0"/>
              <a:t>sermaye yatırımı ile net kar arasındaki ilişki ihmal edilmektedir.</a:t>
            </a:r>
          </a:p>
          <a:p>
            <a:pPr marL="0" indent="0">
              <a:buNone/>
            </a:pPr>
            <a:r>
              <a:rPr lang="tr-TR" sz="1600" dirty="0" smtClean="0"/>
              <a:t>İkinci olarak maliyet artı brüt kar şeklinde hesaplanan fiyat , pazar istemini ihmal etmektedir.</a:t>
            </a:r>
          </a:p>
          <a:p>
            <a:pPr marL="0" indent="0">
              <a:buNone/>
            </a:pPr>
            <a:r>
              <a:rPr lang="tr-TR" sz="1600" dirty="0" smtClean="0"/>
              <a:t>*Maliyet artı fiyatlama</a:t>
            </a:r>
          </a:p>
          <a:p>
            <a:pPr marL="0" indent="0">
              <a:buNone/>
            </a:pPr>
            <a:r>
              <a:rPr lang="tr-TR" sz="1600" dirty="0" smtClean="0"/>
              <a:t>*Marjinal maliyete dayalı fiyatlandırma</a:t>
            </a:r>
            <a:endParaRPr lang="tr-TR" sz="1600" dirty="0"/>
          </a:p>
          <a:p>
            <a:pPr marL="0" indent="0">
              <a:buNone/>
            </a:pPr>
            <a:r>
              <a:rPr lang="tr-TR" sz="1600" b="1" dirty="0"/>
              <a:t>2-Pazar odaklı </a:t>
            </a:r>
            <a:r>
              <a:rPr lang="tr-TR" sz="1600" b="1" dirty="0" smtClean="0"/>
              <a:t>fiyatlandırma</a:t>
            </a:r>
          </a:p>
          <a:p>
            <a:pPr marL="0" indent="0">
              <a:buNone/>
            </a:pPr>
            <a:r>
              <a:rPr lang="tr-TR" sz="1600" dirty="0" smtClean="0"/>
              <a:t>	Pazar şartları fiyatlandırma politikalarına yön verir. Dolayısıyla menü planlanırken pazar şartlarına dayanan fiyatlandırma politikaları ve yöntemleri dikkate alınmalıdır.</a:t>
            </a:r>
          </a:p>
          <a:p>
            <a:pPr marL="0" indent="0">
              <a:buNone/>
            </a:pPr>
            <a:r>
              <a:rPr lang="tr-TR" sz="1600" dirty="0" smtClean="0"/>
              <a:t>*Pazara dayalı fiyatlandırma</a:t>
            </a:r>
          </a:p>
          <a:p>
            <a:pPr marL="0" indent="0">
              <a:buNone/>
            </a:pPr>
            <a:r>
              <a:rPr lang="tr-TR" sz="1600" dirty="0" smtClean="0"/>
              <a:t>*Pazar dilimine göre fiyatlandırma</a:t>
            </a:r>
          </a:p>
          <a:p>
            <a:pPr marL="0" indent="0">
              <a:buNone/>
            </a:pPr>
            <a:r>
              <a:rPr lang="tr-TR" sz="1600" dirty="0" smtClean="0"/>
              <a:t>*Pazara nüfuz etme</a:t>
            </a:r>
          </a:p>
          <a:p>
            <a:pPr marL="0" indent="0">
              <a:buNone/>
            </a:pPr>
            <a:r>
              <a:rPr lang="tr-TR" sz="1600" dirty="0" smtClean="0"/>
              <a:t>*Fiyat liderliği</a:t>
            </a:r>
          </a:p>
          <a:p>
            <a:pPr marL="0" indent="0">
              <a:buNone/>
            </a:pPr>
            <a:r>
              <a:rPr lang="tr-TR" sz="1600" dirty="0" smtClean="0"/>
              <a:t>*Pazarın kaymağını alma</a:t>
            </a:r>
          </a:p>
          <a:p>
            <a:pPr marL="0" indent="0">
              <a:buNone/>
            </a:pPr>
            <a:r>
              <a:rPr lang="tr-TR" sz="1600" dirty="0" smtClean="0"/>
              <a:t>*Uyarlanmış fiyatlandırma</a:t>
            </a:r>
          </a:p>
          <a:p>
            <a:pPr marL="0" indent="0">
              <a:buNone/>
            </a:pPr>
            <a:r>
              <a:rPr lang="tr-TR" sz="1600" dirty="0" smtClean="0"/>
              <a:t>*Paket fiyatlama</a:t>
            </a:r>
          </a:p>
          <a:p>
            <a:pPr marL="0" indent="0">
              <a:buNone/>
            </a:pPr>
            <a:r>
              <a:rPr lang="tr-TR" sz="1600" dirty="0" smtClean="0"/>
              <a:t>*Tamamlayıcı fiyatlandırma</a:t>
            </a:r>
          </a:p>
          <a:p>
            <a:pPr marL="0" indent="0">
              <a:buNone/>
            </a:pPr>
            <a:r>
              <a:rPr lang="tr-TR" sz="1600" dirty="0" smtClean="0"/>
              <a:t>*Fiyat izleme</a:t>
            </a:r>
          </a:p>
          <a:p>
            <a:pPr marL="0" indent="0">
              <a:buNone/>
            </a:pPr>
            <a:r>
              <a:rPr lang="tr-TR" sz="1600" dirty="0" smtClean="0"/>
              <a:t>*Lider fiyatlandırma</a:t>
            </a:r>
          </a:p>
          <a:p>
            <a:pPr marL="0" indent="0">
              <a:buNone/>
            </a:pPr>
            <a:r>
              <a:rPr lang="tr-TR" sz="1600" dirty="0" smtClean="0"/>
              <a:t>	</a:t>
            </a:r>
            <a:endParaRPr lang="tr-TR" sz="1600" dirty="0"/>
          </a:p>
        </p:txBody>
      </p:sp>
      <p:pic>
        <p:nvPicPr>
          <p:cNvPr id="4" name="Kayıtlı Ses">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4267200" y="3124200"/>
            <a:ext cx="609600" cy="609600"/>
          </a:xfrm>
          <a:prstGeom prst="rect">
            <a:avLst/>
          </a:prstGeom>
        </p:spPr>
      </p:pic>
    </p:spTree>
    <p:extLst>
      <p:ext uri="{BB962C8B-B14F-4D97-AF65-F5344CB8AC3E}">
        <p14:creationId xmlns:p14="http://schemas.microsoft.com/office/powerpoint/2010/main" val="150991747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47230"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6048672"/>
          </a:xfrm>
        </p:spPr>
        <p:txBody>
          <a:bodyPr>
            <a:normAutofit fontScale="55000" lnSpcReduction="20000"/>
          </a:bodyPr>
          <a:lstStyle/>
          <a:p>
            <a:pPr marL="0" indent="0">
              <a:buNone/>
            </a:pPr>
            <a:r>
              <a:rPr lang="tr-TR" dirty="0" smtClean="0"/>
              <a:t>	Tatmin </a:t>
            </a:r>
            <a:r>
              <a:rPr lang="tr-TR" dirty="0"/>
              <a:t>edici bir satış hacmi gerçekleştirmek için fiyatlandırmada istem (Talep) ve rekabet şartları dikkate alınmalıdır</a:t>
            </a:r>
            <a:r>
              <a:rPr lang="tr-TR" dirty="0" smtClean="0"/>
              <a:t>.</a:t>
            </a:r>
          </a:p>
          <a:p>
            <a:pPr marL="0" indent="0">
              <a:buNone/>
            </a:pPr>
            <a:r>
              <a:rPr lang="tr-TR" dirty="0" smtClean="0"/>
              <a:t>A-İstem (Talep)</a:t>
            </a:r>
          </a:p>
          <a:p>
            <a:pPr marL="0" indent="0">
              <a:buNone/>
            </a:pPr>
            <a:r>
              <a:rPr lang="tr-TR" dirty="0" smtClean="0"/>
              <a:t>İsteme yönelik fiyatlandırma iki açıdan ele alınabilir,</a:t>
            </a:r>
          </a:p>
          <a:p>
            <a:pPr marL="0" indent="0">
              <a:buNone/>
            </a:pPr>
            <a:r>
              <a:rPr lang="tr-TR" dirty="0" smtClean="0"/>
              <a:t>1-Yiyecek içecek için istemin niteliği</a:t>
            </a:r>
          </a:p>
          <a:p>
            <a:pPr marL="0" indent="0">
              <a:buNone/>
            </a:pPr>
            <a:r>
              <a:rPr lang="tr-TR" dirty="0" smtClean="0"/>
              <a:t>2-Yiyecek içecek için istemin düzeyi</a:t>
            </a:r>
          </a:p>
          <a:p>
            <a:pPr marL="0" indent="0">
              <a:buNone/>
            </a:pPr>
            <a:r>
              <a:rPr lang="tr-TR" dirty="0" smtClean="0"/>
              <a:t>B-Rekabet</a:t>
            </a:r>
          </a:p>
          <a:p>
            <a:pPr marL="0" indent="0">
              <a:buNone/>
            </a:pPr>
            <a:r>
              <a:rPr lang="tr-TR" b="1" dirty="0" smtClean="0"/>
              <a:t>3-Kara yönelik fiyatlandırma</a:t>
            </a:r>
          </a:p>
          <a:p>
            <a:pPr marL="0" indent="0">
              <a:buNone/>
            </a:pPr>
            <a:r>
              <a:rPr lang="tr-TR" dirty="0" smtClean="0"/>
              <a:t>Yiyecek-içecek faaliyetlerinde 3 temel kar çeşidinden söz edilebilir;</a:t>
            </a:r>
          </a:p>
          <a:p>
            <a:pPr marL="0" indent="0">
              <a:buNone/>
            </a:pPr>
            <a:r>
              <a:rPr lang="tr-TR" dirty="0" smtClean="0"/>
              <a:t>a)Brüt kar</a:t>
            </a:r>
          </a:p>
          <a:p>
            <a:pPr marL="0" indent="0">
              <a:buNone/>
            </a:pPr>
            <a:r>
              <a:rPr lang="tr-TR" dirty="0" smtClean="0"/>
              <a:t>Brüt kar=Toplam yiyecek içecek satışları-Yiyecek içeceklerin materyal maliyeti</a:t>
            </a:r>
          </a:p>
          <a:p>
            <a:pPr marL="0" indent="0">
              <a:buNone/>
            </a:pPr>
            <a:r>
              <a:rPr lang="tr-TR" dirty="0" smtClean="0"/>
              <a:t>Brüt kara yiyeceklerde çoğu kez mutlak karı, içeceklere bar karı denilir.</a:t>
            </a:r>
          </a:p>
          <a:p>
            <a:pPr marL="0" indent="0">
              <a:buNone/>
            </a:pPr>
            <a:r>
              <a:rPr lang="tr-TR" dirty="0" smtClean="0"/>
              <a:t>b)Ücret sonrası kar (net marj)</a:t>
            </a:r>
          </a:p>
          <a:p>
            <a:pPr marL="0" indent="0">
              <a:buNone/>
            </a:pPr>
            <a:r>
              <a:rPr lang="tr-TR" dirty="0" smtClean="0"/>
              <a:t>Ücret sonrası kar=Toplam satışlar-(materyal </a:t>
            </a:r>
            <a:r>
              <a:rPr lang="tr-TR" dirty="0" err="1" smtClean="0"/>
              <a:t>maliyeti+işçilik</a:t>
            </a:r>
            <a:r>
              <a:rPr lang="tr-TR" dirty="0" smtClean="0"/>
              <a:t> maliyeti)</a:t>
            </a:r>
          </a:p>
          <a:p>
            <a:pPr marL="0" indent="0">
              <a:buNone/>
            </a:pPr>
            <a:r>
              <a:rPr lang="tr-TR" dirty="0" smtClean="0"/>
              <a:t>c)Net kar</a:t>
            </a:r>
          </a:p>
          <a:p>
            <a:pPr marL="0" indent="0">
              <a:buNone/>
            </a:pPr>
            <a:r>
              <a:rPr lang="tr-TR" dirty="0" smtClean="0"/>
              <a:t>Net kar=Toplam satış-Toplam maliyetler (</a:t>
            </a:r>
            <a:r>
              <a:rPr lang="tr-TR" dirty="0" err="1" smtClean="0"/>
              <a:t>Materyal+işçilik+genel</a:t>
            </a:r>
            <a:r>
              <a:rPr lang="tr-TR" dirty="0" smtClean="0"/>
              <a:t> giderler)</a:t>
            </a:r>
          </a:p>
          <a:p>
            <a:pPr marL="0" indent="0">
              <a:buNone/>
            </a:pPr>
            <a:r>
              <a:rPr lang="tr-TR" dirty="0" smtClean="0"/>
              <a:t>3 ve 4 yıldızlı oteller restoranlarında yaklaşık %65 brüt kar beklerler.</a:t>
            </a:r>
          </a:p>
          <a:p>
            <a:pPr marL="0" indent="0">
              <a:buNone/>
            </a:pPr>
            <a:r>
              <a:rPr lang="tr-TR" dirty="0" smtClean="0"/>
              <a:t>Belirlenen brüt kar oranı şu etkenlere bağlıdır;</a:t>
            </a:r>
          </a:p>
          <a:p>
            <a:pPr marL="0" indent="0">
              <a:buNone/>
            </a:pPr>
            <a:r>
              <a:rPr lang="tr-TR" dirty="0" smtClean="0"/>
              <a:t>*Fiyat ve satın alınan yarar arasındaki ilişki</a:t>
            </a:r>
          </a:p>
          <a:p>
            <a:pPr marL="0" indent="0">
              <a:buNone/>
            </a:pPr>
            <a:r>
              <a:rPr lang="tr-TR" dirty="0" smtClean="0"/>
              <a:t>*Rekabet</a:t>
            </a:r>
          </a:p>
          <a:p>
            <a:pPr marL="0" indent="0">
              <a:buNone/>
            </a:pPr>
            <a:r>
              <a:rPr lang="tr-TR" dirty="0" smtClean="0"/>
              <a:t>*Satış marjı (net karın net toplam satışlara oranı)</a:t>
            </a:r>
          </a:p>
          <a:p>
            <a:pPr marL="0" indent="0">
              <a:buNone/>
            </a:pPr>
            <a:r>
              <a:rPr lang="tr-TR" dirty="0" smtClean="0"/>
              <a:t>*Brüt karla emilmesi gereken ücretler ve diğer maliyetler</a:t>
            </a:r>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2573189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976664"/>
          </a:xfrm>
        </p:spPr>
        <p:txBody>
          <a:bodyPr>
            <a:normAutofit fontScale="70000" lnSpcReduction="20000"/>
          </a:bodyPr>
          <a:lstStyle/>
          <a:p>
            <a:pPr marL="0" indent="0">
              <a:buNone/>
            </a:pPr>
            <a:r>
              <a:rPr lang="tr-TR" dirty="0" smtClean="0">
                <a:solidFill>
                  <a:srgbClr val="C00000"/>
                </a:solidFill>
              </a:rPr>
              <a:t>Özel fiyatlandırma da dikkate alınması gereken hususlar;</a:t>
            </a:r>
          </a:p>
          <a:p>
            <a:pPr marL="0" indent="0">
              <a:buNone/>
            </a:pPr>
            <a:r>
              <a:rPr lang="tr-TR" dirty="0" smtClean="0"/>
              <a:t>1-Satış vergisi-katma değer vergisi</a:t>
            </a:r>
          </a:p>
          <a:p>
            <a:pPr marL="0" indent="0">
              <a:buNone/>
            </a:pPr>
            <a:r>
              <a:rPr lang="tr-TR" dirty="0" smtClean="0"/>
              <a:t>2-Servis ücreti</a:t>
            </a:r>
          </a:p>
          <a:p>
            <a:pPr marL="0" indent="0">
              <a:buNone/>
            </a:pPr>
            <a:r>
              <a:rPr lang="tr-TR" dirty="0" smtClean="0"/>
              <a:t>Aslında personele verilecek bahşiş sorununu ortadan kaldırmak için kullanılır. Bu miktar puanlama sistemine göre personele dağıtılmalı yiyecek içeceklerin hesaplamalarına dahil edilmemelidir.</a:t>
            </a:r>
          </a:p>
          <a:p>
            <a:pPr marL="0" indent="0">
              <a:buNone/>
            </a:pPr>
            <a:r>
              <a:rPr lang="tr-TR" dirty="0" smtClean="0"/>
              <a:t>3-Giriş ücreti</a:t>
            </a:r>
          </a:p>
          <a:p>
            <a:pPr marL="0" indent="0">
              <a:buNone/>
            </a:pPr>
            <a:r>
              <a:rPr lang="tr-TR" dirty="0" smtClean="0"/>
              <a:t>4-Minimum ücret</a:t>
            </a:r>
          </a:p>
          <a:p>
            <a:pPr marL="0" indent="0">
              <a:buNone/>
            </a:pPr>
            <a:endParaRPr lang="tr-TR" dirty="0"/>
          </a:p>
          <a:p>
            <a:pPr marL="0" indent="0" algn="ctr">
              <a:buNone/>
            </a:pPr>
            <a:r>
              <a:rPr lang="tr-TR" b="1" u="sng" dirty="0" smtClean="0">
                <a:solidFill>
                  <a:srgbClr val="C00000"/>
                </a:solidFill>
              </a:rPr>
              <a:t>Yiyecek içecek fiyatlandırma yöntemleri</a:t>
            </a:r>
          </a:p>
          <a:p>
            <a:pPr marL="0" indent="0">
              <a:buNone/>
            </a:pPr>
            <a:r>
              <a:rPr lang="tr-TR" b="1" u="sng" dirty="0" smtClean="0"/>
              <a:t>A-Sübjektif yöntemler</a:t>
            </a:r>
          </a:p>
          <a:p>
            <a:pPr marL="0" indent="0">
              <a:buNone/>
            </a:pPr>
            <a:r>
              <a:rPr lang="tr-TR" dirty="0" smtClean="0"/>
              <a:t>1-Makul fiyat yöntemi</a:t>
            </a:r>
          </a:p>
          <a:p>
            <a:pPr marL="0" indent="0">
              <a:buNone/>
            </a:pPr>
            <a:r>
              <a:rPr lang="tr-TR" dirty="0" smtClean="0"/>
              <a:t>2-En yüksek fiyat yöntemi</a:t>
            </a:r>
          </a:p>
          <a:p>
            <a:pPr marL="0" indent="0">
              <a:buNone/>
            </a:pPr>
            <a:r>
              <a:rPr lang="tr-TR" dirty="0" smtClean="0"/>
              <a:t>3-Düşük fiyat yöntemi</a:t>
            </a:r>
          </a:p>
          <a:p>
            <a:pPr marL="0" indent="0">
              <a:buNone/>
            </a:pPr>
            <a:r>
              <a:rPr lang="tr-TR" dirty="0" smtClean="0"/>
              <a:t>4-Sezgisel fiyat yöntemi</a:t>
            </a:r>
          </a:p>
          <a:p>
            <a:pPr marL="0" indent="0">
              <a:buNone/>
            </a:pPr>
            <a:r>
              <a:rPr lang="tr-TR" dirty="0" smtClean="0"/>
              <a:t>5-Lideri izleme fiyat yöntemi</a:t>
            </a:r>
          </a:p>
          <a:p>
            <a:pPr marL="0" indent="0">
              <a:buNone/>
            </a:pPr>
            <a:endParaRPr lang="tr-TR" dirty="0" smtClean="0"/>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580166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760640"/>
          </a:xfrm>
        </p:spPr>
        <p:txBody>
          <a:bodyPr>
            <a:normAutofit fontScale="55000" lnSpcReduction="20000"/>
          </a:bodyPr>
          <a:lstStyle/>
          <a:p>
            <a:pPr marL="0" indent="0">
              <a:buNone/>
            </a:pPr>
            <a:r>
              <a:rPr lang="tr-TR" b="1" dirty="0"/>
              <a:t>B-Objektif yöntemler</a:t>
            </a:r>
          </a:p>
          <a:p>
            <a:pPr marL="0" indent="0">
              <a:buNone/>
            </a:pPr>
            <a:r>
              <a:rPr lang="tr-TR" dirty="0"/>
              <a:t>Bu yöntemde ekonomi, finans, psikoloji ve pazar bölgelerine dayalı olarak bir sistem yaklaşımı dikkate alınır.</a:t>
            </a:r>
          </a:p>
          <a:p>
            <a:pPr marL="0" indent="0">
              <a:buNone/>
            </a:pPr>
            <a:r>
              <a:rPr lang="tr-TR" b="1" u="sng" dirty="0" smtClean="0">
                <a:solidFill>
                  <a:srgbClr val="FF0000"/>
                </a:solidFill>
              </a:rPr>
              <a:t>1-Çarpan yoluyla fiyatlandırma yöntemi</a:t>
            </a:r>
          </a:p>
          <a:p>
            <a:pPr marL="0" indent="0">
              <a:buNone/>
            </a:pPr>
            <a:r>
              <a:rPr lang="tr-TR" dirty="0" smtClean="0"/>
              <a:t>Burada iki öğenin bilinmesi gerekir;</a:t>
            </a:r>
          </a:p>
          <a:p>
            <a:pPr marL="0" indent="0">
              <a:buNone/>
            </a:pPr>
            <a:r>
              <a:rPr lang="tr-TR" dirty="0" smtClean="0"/>
              <a:t>a)Maliyet yüzdesi</a:t>
            </a:r>
          </a:p>
          <a:p>
            <a:pPr marL="0" indent="0">
              <a:buNone/>
            </a:pPr>
            <a:r>
              <a:rPr lang="tr-TR" dirty="0" smtClean="0"/>
              <a:t>b)Çarpan sayısı</a:t>
            </a:r>
          </a:p>
          <a:p>
            <a:pPr marL="0" indent="0">
              <a:buNone/>
            </a:pPr>
            <a:r>
              <a:rPr lang="tr-TR" dirty="0" smtClean="0"/>
              <a:t>Genelde bazı yöneticiler maliyet yüzdesini %40 olarak alırlar. Bu rakam geçmiş yılın verilerinden alınabilir ayrıca kamunun açıkladığı değerlerde eklenebilir.</a:t>
            </a:r>
          </a:p>
          <a:p>
            <a:pPr marL="0" indent="0">
              <a:buNone/>
            </a:pPr>
            <a:r>
              <a:rPr lang="tr-TR" dirty="0" smtClean="0"/>
              <a:t>Çarpanın belirlenebilmesi için 100 rakamı maliyet yüzdesine bölünür.</a:t>
            </a:r>
          </a:p>
          <a:p>
            <a:pPr marL="0" indent="0">
              <a:buNone/>
            </a:pPr>
            <a:r>
              <a:rPr lang="tr-TR" dirty="0" smtClean="0"/>
              <a:t>Çarpan=100/yiyeceğin maliyet yüzdesi</a:t>
            </a:r>
          </a:p>
          <a:p>
            <a:pPr marL="0" indent="0">
              <a:buNone/>
            </a:pPr>
            <a:r>
              <a:rPr lang="tr-TR" dirty="0" smtClean="0"/>
              <a:t>Çarpan=100/45=2,22</a:t>
            </a:r>
          </a:p>
          <a:p>
            <a:pPr marL="0" indent="0">
              <a:buNone/>
            </a:pPr>
            <a:r>
              <a:rPr lang="tr-TR" dirty="0" smtClean="0"/>
              <a:t>Yiyeceğin satış fiyatını bulmak için yiyeceğin maliyeti ile çarpan çarpılarak temel satış fiyatı bulunur.</a:t>
            </a:r>
          </a:p>
          <a:p>
            <a:pPr marL="0" indent="0">
              <a:buNone/>
            </a:pPr>
            <a:r>
              <a:rPr lang="tr-TR" dirty="0" smtClean="0"/>
              <a:t>Örnek yiyeceğin maliyeti=20 TL.</a:t>
            </a:r>
          </a:p>
          <a:p>
            <a:pPr marL="0" indent="0">
              <a:buNone/>
            </a:pPr>
            <a:r>
              <a:rPr lang="tr-TR" dirty="0" smtClean="0"/>
              <a:t>Yiyeceğin temel satış fiyatı=2,22x20=44,4 TL</a:t>
            </a:r>
          </a:p>
          <a:p>
            <a:pPr marL="0" indent="0">
              <a:buNone/>
            </a:pPr>
            <a:endParaRPr lang="tr-TR" dirty="0" smtClean="0"/>
          </a:p>
          <a:p>
            <a:pPr marL="0" indent="0">
              <a:buNone/>
            </a:pPr>
            <a:r>
              <a:rPr lang="tr-TR" u="sng" dirty="0" smtClean="0">
                <a:solidFill>
                  <a:srgbClr val="FF0000"/>
                </a:solidFill>
              </a:rPr>
              <a:t>Çarpan yöntemi dört şekilde uygulanabilir</a:t>
            </a:r>
          </a:p>
          <a:p>
            <a:pPr marL="0" indent="0">
              <a:buNone/>
            </a:pPr>
            <a:r>
              <a:rPr lang="tr-TR" b="1" dirty="0" smtClean="0"/>
              <a:t>a)Tüm yiyecek maliyetine dayanan çarpan yöntemi</a:t>
            </a:r>
          </a:p>
          <a:p>
            <a:pPr marL="0" indent="0">
              <a:buNone/>
            </a:pPr>
            <a:r>
              <a:rPr lang="tr-TR" dirty="0" smtClean="0"/>
              <a:t>Bu yöntemde bir yiyeceği oluşturan girdilerin maliyetleri hesaba katılır ve o maliyet çarpanla çarpılarak temel satış fiyatı bulunur.</a:t>
            </a:r>
            <a:endParaRPr lang="tr-TR" dirty="0"/>
          </a:p>
        </p:txBody>
      </p:sp>
    </p:spTree>
    <p:extLst>
      <p:ext uri="{BB962C8B-B14F-4D97-AF65-F5344CB8AC3E}">
        <p14:creationId xmlns:p14="http://schemas.microsoft.com/office/powerpoint/2010/main" val="2464116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620688"/>
            <a:ext cx="8496944" cy="5904656"/>
          </a:xfrm>
        </p:spPr>
        <p:txBody>
          <a:bodyPr>
            <a:normAutofit fontScale="62500" lnSpcReduction="20000"/>
          </a:bodyPr>
          <a:lstStyle/>
          <a:p>
            <a:pPr marL="0" indent="0">
              <a:buNone/>
            </a:pPr>
            <a:r>
              <a:rPr lang="tr-TR" dirty="0" smtClean="0"/>
              <a:t>Örnek;</a:t>
            </a:r>
          </a:p>
          <a:p>
            <a:pPr marL="0" indent="0">
              <a:buNone/>
            </a:pPr>
            <a:r>
              <a:rPr lang="tr-TR" dirty="0" smtClean="0"/>
              <a:t>Balık buğulama standart yiyecek maliyeti 100 TL, yiyecek maliyet yüzdesi ise %40, çarpan 2,5 (100/40=2,5) ve </a:t>
            </a:r>
            <a:r>
              <a:rPr lang="tr-TR" dirty="0" smtClean="0">
                <a:solidFill>
                  <a:srgbClr val="FF0000"/>
                </a:solidFill>
              </a:rPr>
              <a:t>100x2,5=250</a:t>
            </a:r>
            <a:r>
              <a:rPr lang="tr-TR" dirty="0" smtClean="0"/>
              <a:t> TL temel satış fiyatı olur.</a:t>
            </a:r>
          </a:p>
          <a:p>
            <a:pPr marL="0" indent="0">
              <a:buNone/>
            </a:pPr>
            <a:r>
              <a:rPr lang="tr-TR" b="1" dirty="0" smtClean="0"/>
              <a:t>b)Temel girdi maliyetine dayanan çarpan yöntemi</a:t>
            </a:r>
          </a:p>
          <a:p>
            <a:pPr marL="0" indent="0">
              <a:buNone/>
            </a:pPr>
            <a:r>
              <a:rPr lang="tr-TR" dirty="0" smtClean="0"/>
              <a:t>Bu yöntemde yiyeceği oluşturan temel girdi ne ise onun maliyeti dikkate alınır ve çarpanla çarpılarak yemeğin temel maliyet fiyatı bulunur.</a:t>
            </a:r>
          </a:p>
          <a:p>
            <a:pPr marL="0" indent="0">
              <a:buNone/>
            </a:pPr>
            <a:r>
              <a:rPr lang="tr-TR" dirty="0" smtClean="0"/>
              <a:t>Örnek, </a:t>
            </a:r>
          </a:p>
          <a:p>
            <a:pPr marL="0" indent="0">
              <a:buNone/>
            </a:pPr>
            <a:r>
              <a:rPr lang="tr-TR" dirty="0" smtClean="0"/>
              <a:t>Balık buğulamada lüfer balığının maliyeti 80 TL ve çarpan yüzdesi %40 ise</a:t>
            </a:r>
          </a:p>
          <a:p>
            <a:pPr marL="0" indent="0">
              <a:buNone/>
            </a:pPr>
            <a:r>
              <a:rPr lang="tr-TR" dirty="0" smtClean="0"/>
              <a:t>80x2,5=200 TL yiyeceğin temel satış fiyatı olur.</a:t>
            </a:r>
          </a:p>
          <a:p>
            <a:pPr marL="0" indent="0">
              <a:buNone/>
            </a:pPr>
            <a:r>
              <a:rPr lang="tr-TR" b="1" dirty="0" smtClean="0"/>
              <a:t>c)Giriş yiyeceklerine dayanan çarpan yöntemi</a:t>
            </a:r>
          </a:p>
          <a:p>
            <a:pPr marL="0" indent="0">
              <a:buNone/>
            </a:pPr>
            <a:r>
              <a:rPr lang="tr-TR" dirty="0" smtClean="0"/>
              <a:t>Bu yöntemde giriş yiyeceğinin maliyetine giriş yiyeceği olmayan ve oldukça ucuz olan salata, ekmek, yağ ve alkolsüz içkiler gibi yan girdilerin maliyetleri, giriş yiyeceğinin maliyetine eklenir ve çarpanla çarpılarak temel satış fiyatı bulunur.</a:t>
            </a:r>
          </a:p>
          <a:p>
            <a:pPr marL="0" indent="0">
              <a:buNone/>
            </a:pPr>
            <a:r>
              <a:rPr lang="tr-TR" dirty="0" smtClean="0"/>
              <a:t>Lüfer 80 TL</a:t>
            </a:r>
          </a:p>
          <a:p>
            <a:pPr marL="0" indent="0">
              <a:buNone/>
            </a:pPr>
            <a:r>
              <a:rPr lang="tr-TR" dirty="0" smtClean="0"/>
              <a:t>Maliyet yüzdesi %40</a:t>
            </a:r>
          </a:p>
          <a:p>
            <a:pPr marL="0" indent="0">
              <a:buNone/>
            </a:pPr>
            <a:r>
              <a:rPr lang="tr-TR" dirty="0" smtClean="0"/>
              <a:t>Yan girdilerin tabak maliyeti 20 TL ise</a:t>
            </a:r>
          </a:p>
          <a:p>
            <a:pPr marL="0" indent="0">
              <a:buNone/>
            </a:pPr>
            <a:r>
              <a:rPr lang="tr-TR" dirty="0" smtClean="0"/>
              <a:t>(20+80)x2,5=250 TL yemeğin temel satış fiyatı</a:t>
            </a:r>
          </a:p>
        </p:txBody>
      </p:sp>
    </p:spTree>
    <p:extLst>
      <p:ext uri="{BB962C8B-B14F-4D97-AF65-F5344CB8AC3E}">
        <p14:creationId xmlns:p14="http://schemas.microsoft.com/office/powerpoint/2010/main" val="1267063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5904656"/>
          </a:xfrm>
        </p:spPr>
        <p:txBody>
          <a:bodyPr>
            <a:normAutofit fontScale="77500" lnSpcReduction="20000"/>
          </a:bodyPr>
          <a:lstStyle/>
          <a:p>
            <a:pPr marL="0" indent="0">
              <a:buNone/>
            </a:pPr>
            <a:r>
              <a:rPr lang="tr-TR" b="1" dirty="0"/>
              <a:t>d)Tüm maliyete dayanan çarpan yöntemi</a:t>
            </a:r>
          </a:p>
          <a:p>
            <a:pPr marL="0" indent="0">
              <a:buNone/>
            </a:pPr>
            <a:r>
              <a:rPr lang="tr-TR" dirty="0"/>
              <a:t>Bu yöntem, yiyecek maliyetleri ,yiyecek dışı maliyetleri ve karın toplamına dayanan bir yöntemdir.</a:t>
            </a:r>
          </a:p>
          <a:p>
            <a:pPr marL="0" indent="0">
              <a:buNone/>
            </a:pPr>
            <a:r>
              <a:rPr lang="tr-TR" dirty="0"/>
              <a:t>Yiyecek maliyetleri 200 TL</a:t>
            </a:r>
          </a:p>
          <a:p>
            <a:pPr marL="0" indent="0">
              <a:buNone/>
            </a:pPr>
            <a:r>
              <a:rPr lang="tr-TR" dirty="0"/>
              <a:t>Yiyecek dışı maliyetler (işçi ve diğer maliyetler) 300 TL</a:t>
            </a:r>
          </a:p>
          <a:p>
            <a:pPr marL="0" indent="0">
              <a:buNone/>
            </a:pPr>
            <a:r>
              <a:rPr lang="tr-TR" dirty="0"/>
              <a:t>İstenen kar 100 TL</a:t>
            </a:r>
          </a:p>
          <a:p>
            <a:pPr marL="0" indent="0">
              <a:buNone/>
            </a:pPr>
            <a:r>
              <a:rPr lang="tr-TR" dirty="0"/>
              <a:t>Yiyeceğin standart maliyeti ise 80 TL </a:t>
            </a:r>
            <a:r>
              <a:rPr lang="tr-TR" dirty="0" smtClean="0"/>
              <a:t>ise</a:t>
            </a:r>
          </a:p>
          <a:p>
            <a:pPr marL="0" indent="0">
              <a:buNone/>
            </a:pPr>
            <a:r>
              <a:rPr lang="tr-TR" dirty="0" smtClean="0"/>
              <a:t>(Yiyecek dışı </a:t>
            </a:r>
            <a:r>
              <a:rPr lang="tr-TR" dirty="0" err="1" smtClean="0"/>
              <a:t>maliyetler+İstenen</a:t>
            </a:r>
            <a:r>
              <a:rPr lang="tr-TR" dirty="0" smtClean="0"/>
              <a:t> kar)/Yiyecek maliyeti=Çarpan</a:t>
            </a:r>
          </a:p>
          <a:p>
            <a:pPr marL="0" indent="0">
              <a:buNone/>
            </a:pPr>
            <a:r>
              <a:rPr lang="tr-TR" dirty="0" smtClean="0"/>
              <a:t>(300+100)/200=2</a:t>
            </a:r>
          </a:p>
          <a:p>
            <a:pPr marL="0" indent="0">
              <a:buNone/>
            </a:pPr>
            <a:r>
              <a:rPr lang="tr-TR" dirty="0" smtClean="0"/>
              <a:t>Yiyecek dışı </a:t>
            </a:r>
            <a:r>
              <a:rPr lang="tr-TR" dirty="0" err="1" smtClean="0"/>
              <a:t>maliyetler+kar</a:t>
            </a:r>
            <a:r>
              <a:rPr lang="tr-TR" dirty="0" smtClean="0"/>
              <a:t>=Standart yiyecek </a:t>
            </a:r>
            <a:r>
              <a:rPr lang="tr-TR" dirty="0" err="1" smtClean="0"/>
              <a:t>maliyetixÇarpan</a:t>
            </a:r>
            <a:endParaRPr lang="tr-TR" dirty="0" smtClean="0"/>
          </a:p>
          <a:p>
            <a:pPr marL="0" indent="0">
              <a:buNone/>
            </a:pPr>
            <a:r>
              <a:rPr lang="tr-TR" dirty="0" smtClean="0"/>
              <a:t>80x2=160</a:t>
            </a:r>
          </a:p>
          <a:p>
            <a:pPr marL="0" indent="0">
              <a:buNone/>
            </a:pPr>
            <a:r>
              <a:rPr lang="tr-TR" dirty="0" smtClean="0"/>
              <a:t>Temel satış fiyatı=Standart yiyecek maliyeti+(Yiyecek dışı </a:t>
            </a:r>
            <a:r>
              <a:rPr lang="tr-TR" dirty="0" err="1" smtClean="0"/>
              <a:t>maliyet+kar</a:t>
            </a:r>
            <a:r>
              <a:rPr lang="tr-TR" dirty="0" smtClean="0"/>
              <a:t>)</a:t>
            </a:r>
          </a:p>
          <a:p>
            <a:pPr marL="0" indent="0">
              <a:buNone/>
            </a:pPr>
            <a:r>
              <a:rPr lang="tr-TR" dirty="0" smtClean="0"/>
              <a:t>=80+160=240 TL</a:t>
            </a:r>
            <a:endParaRPr lang="tr-TR" dirty="0"/>
          </a:p>
          <a:p>
            <a:pPr marL="0" indent="0">
              <a:buNone/>
            </a:pPr>
            <a:endParaRPr lang="tr-TR" dirty="0"/>
          </a:p>
        </p:txBody>
      </p:sp>
    </p:spTree>
    <p:extLst>
      <p:ext uri="{BB962C8B-B14F-4D97-AF65-F5344CB8AC3E}">
        <p14:creationId xmlns:p14="http://schemas.microsoft.com/office/powerpoint/2010/main" val="230636314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489</TotalTime>
  <Words>1637</Words>
  <Application>Microsoft Office PowerPoint</Application>
  <PresentationFormat>Ekran Gösterisi (4:3)</PresentationFormat>
  <Paragraphs>308</Paragraphs>
  <Slides>21</Slides>
  <Notes>0</Notes>
  <HiddenSlides>0</HiddenSlides>
  <MMClips>2</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21</vt:i4>
      </vt:variant>
    </vt:vector>
  </HeadingPairs>
  <TitlesOfParts>
    <vt:vector size="24" baseType="lpstr">
      <vt:lpstr>Arial</vt:lpstr>
      <vt:lpstr>Calibri</vt:lpstr>
      <vt:lpstr>Ofis Teması</vt:lpstr>
      <vt:lpstr>5.HAFTA Menü ve Fiyatlandırma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6.HAFTA Oda fiyatlandırması ve çeşitli fiyatlandırma yöntemleri</dc:title>
  <dc:creator>ASUS</dc:creator>
  <cp:lastModifiedBy>seyitAliçelik</cp:lastModifiedBy>
  <cp:revision>56</cp:revision>
  <dcterms:created xsi:type="dcterms:W3CDTF">2021-03-29T09:39:20Z</dcterms:created>
  <dcterms:modified xsi:type="dcterms:W3CDTF">2023-10-30T09:40:08Z</dcterms:modified>
</cp:coreProperties>
</file>